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72" r:id="rId2"/>
  </p:sldMasterIdLst>
  <p:notesMasterIdLst>
    <p:notesMasterId r:id="rId67"/>
  </p:notesMasterIdLst>
  <p:sldIdLst>
    <p:sldId id="347" r:id="rId3"/>
    <p:sldId id="286" r:id="rId4"/>
    <p:sldId id="352" r:id="rId5"/>
    <p:sldId id="353" r:id="rId6"/>
    <p:sldId id="354" r:id="rId7"/>
    <p:sldId id="355" r:id="rId8"/>
    <p:sldId id="364" r:id="rId9"/>
    <p:sldId id="375" r:id="rId10"/>
    <p:sldId id="374" r:id="rId11"/>
    <p:sldId id="376" r:id="rId12"/>
    <p:sldId id="349" r:id="rId13"/>
    <p:sldId id="373" r:id="rId14"/>
    <p:sldId id="377" r:id="rId15"/>
    <p:sldId id="380" r:id="rId16"/>
    <p:sldId id="378" r:id="rId17"/>
    <p:sldId id="363" r:id="rId18"/>
    <p:sldId id="379" r:id="rId19"/>
    <p:sldId id="381" r:id="rId20"/>
    <p:sldId id="372" r:id="rId21"/>
    <p:sldId id="382" r:id="rId22"/>
    <p:sldId id="362" r:id="rId23"/>
    <p:sldId id="371" r:id="rId24"/>
    <p:sldId id="383" r:id="rId25"/>
    <p:sldId id="384" r:id="rId26"/>
    <p:sldId id="385" r:id="rId27"/>
    <p:sldId id="360" r:id="rId28"/>
    <p:sldId id="370" r:id="rId29"/>
    <p:sldId id="386" r:id="rId30"/>
    <p:sldId id="387" r:id="rId31"/>
    <p:sldId id="361" r:id="rId32"/>
    <p:sldId id="369" r:id="rId33"/>
    <p:sldId id="415" r:id="rId34"/>
    <p:sldId id="388" r:id="rId35"/>
    <p:sldId id="359" r:id="rId36"/>
    <p:sldId id="368" r:id="rId37"/>
    <p:sldId id="357" r:id="rId38"/>
    <p:sldId id="367" r:id="rId39"/>
    <p:sldId id="393" r:id="rId40"/>
    <p:sldId id="394" r:id="rId41"/>
    <p:sldId id="395" r:id="rId42"/>
    <p:sldId id="389" r:id="rId43"/>
    <p:sldId id="390" r:id="rId44"/>
    <p:sldId id="391" r:id="rId45"/>
    <p:sldId id="392" r:id="rId46"/>
    <p:sldId id="356" r:id="rId47"/>
    <p:sldId id="366" r:id="rId48"/>
    <p:sldId id="408" r:id="rId49"/>
    <p:sldId id="400" r:id="rId50"/>
    <p:sldId id="396" r:id="rId51"/>
    <p:sldId id="406" r:id="rId52"/>
    <p:sldId id="403" r:id="rId53"/>
    <p:sldId id="405" r:id="rId54"/>
    <p:sldId id="404" r:id="rId55"/>
    <p:sldId id="407" r:id="rId56"/>
    <p:sldId id="399" r:id="rId57"/>
    <p:sldId id="397" r:id="rId58"/>
    <p:sldId id="358" r:id="rId59"/>
    <p:sldId id="365" r:id="rId60"/>
    <p:sldId id="409" r:id="rId61"/>
    <p:sldId id="411" r:id="rId62"/>
    <p:sldId id="412" r:id="rId63"/>
    <p:sldId id="413" r:id="rId64"/>
    <p:sldId id="410" r:id="rId65"/>
    <p:sldId id="41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FF"/>
    <a:srgbClr val="006600"/>
    <a:srgbClr val="0099FF"/>
    <a:srgbClr val="663300"/>
    <a:srgbClr val="4D4D4D"/>
    <a:srgbClr val="00B0F0"/>
    <a:srgbClr val="0091EA"/>
    <a:srgbClr val="FF0000"/>
    <a:srgbClr val="00B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106" d="100"/>
          <a:sy n="106" d="100"/>
        </p:scale>
        <p:origin x="183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11/6/2020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dirty="0"/>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7</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0951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57</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9313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11</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4506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16</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22287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21</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5109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26</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865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30</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2223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34</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8107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36</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48136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CDCBCFA-BA3E-44F9-B42A-ABE1E5AD3AF6}" type="slidenum">
              <a:rPr lang="en-US"/>
              <a:pPr/>
              <a:t>45</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93825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11/6/2020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1481200" y="685800"/>
            <a:ext cx="6743700" cy="1200150"/>
          </a:xfrm>
          <a:prstGeom prst="rect">
            <a:avLst/>
          </a:prstGeom>
          <a:noFill/>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200" dirty="0" smtClean="0">
                <a:solidFill>
                  <a:schemeClr val="bg1"/>
                </a:solidFill>
                <a:effectLst>
                  <a:outerShdw blurRad="38100" dist="38100" dir="2700000" algn="tl">
                    <a:srgbClr val="000000">
                      <a:alpha val="43137"/>
                    </a:srgbClr>
                  </a:outerShdw>
                </a:effectLst>
              </a:rPr>
              <a:t>Signs, Signals, and Codes Merit Badge</a:t>
            </a:r>
            <a:endParaRPr lang="ru-RU" sz="5200" dirty="0">
              <a:solidFill>
                <a:schemeClr val="bg1"/>
              </a:solidFill>
              <a:effectLst>
                <a:outerShdw blurRad="38100" dist="38100" dir="2700000" algn="tl">
                  <a:srgbClr val="000000">
                    <a:alpha val="43137"/>
                  </a:srgbClr>
                </a:outerShdw>
              </a:effectLst>
            </a:endParaRPr>
          </a:p>
        </p:txBody>
      </p:sp>
      <p:sp>
        <p:nvSpPr>
          <p:cNvPr id="7" name="Rectangle 8"/>
          <p:cNvSpPr txBox="1">
            <a:spLocks noChangeArrowheads="1"/>
          </p:cNvSpPr>
          <p:nvPr/>
        </p:nvSpPr>
        <p:spPr>
          <a:xfrm>
            <a:off x="3481450" y="1895003"/>
            <a:ext cx="2743200" cy="514350"/>
          </a:xfrm>
          <a:prstGeom prst="rect">
            <a:avLst/>
          </a:prstGeom>
          <a:noFill/>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800" dirty="0" smtClean="0">
                <a:solidFill>
                  <a:schemeClr val="bg1"/>
                </a:solidFill>
                <a:effectLst>
                  <a:outerShdw blurRad="38100" dist="38100" dir="2700000" algn="tl">
                    <a:srgbClr val="000000">
                      <a:alpha val="43137"/>
                    </a:srgbClr>
                  </a:outerShdw>
                </a:effectLst>
              </a:rPr>
              <a:t>Troop 344/9344</a:t>
            </a:r>
          </a:p>
          <a:p>
            <a:pPr marL="0" indent="0" algn="ctr">
              <a:spcBef>
                <a:spcPts val="0"/>
              </a:spcBef>
              <a:buFont typeface="Arial" pitchFamily="34" charset="0"/>
              <a:buNone/>
            </a:pPr>
            <a:r>
              <a:rPr lang="en-US" sz="2800" dirty="0" smtClean="0">
                <a:solidFill>
                  <a:schemeClr val="bg1"/>
                </a:solidFill>
                <a:effectLst>
                  <a:outerShdw blurRad="38100" dist="38100" dir="2700000" algn="tl">
                    <a:srgbClr val="000000">
                      <a:alpha val="43137"/>
                    </a:srgbClr>
                  </a:outerShdw>
                </a:effectLst>
              </a:rPr>
              <a:t>Pemberville, OH</a:t>
            </a:r>
            <a:endParaRPr lang="ru-RU" sz="28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48650" y="800100"/>
            <a:ext cx="952500" cy="971550"/>
          </a:xfrm>
          <a:prstGeom prst="rect">
            <a:avLst/>
          </a:prstGeom>
        </p:spPr>
      </p:pic>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Importance of Signs, </a:t>
            </a:r>
            <a:br>
              <a:rPr lang="en-US" sz="3600" dirty="0" smtClean="0"/>
            </a:br>
            <a:r>
              <a:rPr lang="en-US" sz="3600" dirty="0" smtClean="0"/>
              <a:t>Signals, and Codes</a:t>
            </a:r>
            <a:endParaRPr lang="en-US" sz="3600" dirty="0"/>
          </a:p>
        </p:txBody>
      </p:sp>
      <p:sp>
        <p:nvSpPr>
          <p:cNvPr id="3" name="Content Placeholder 2"/>
          <p:cNvSpPr>
            <a:spLocks noGrp="1"/>
          </p:cNvSpPr>
          <p:nvPr>
            <p:ph sz="half" idx="1"/>
          </p:nvPr>
        </p:nvSpPr>
        <p:spPr>
          <a:xfrm>
            <a:off x="457200" y="1417638"/>
            <a:ext cx="4724400" cy="4708525"/>
          </a:xfrm>
        </p:spPr>
        <p:txBody>
          <a:bodyPr>
            <a:normAutofit lnSpcReduction="10000"/>
          </a:bodyPr>
          <a:lstStyle/>
          <a:p>
            <a:pPr marL="0" indent="0" eaLnBrk="0" fontAlgn="base" hangingPunct="0">
              <a:spcBef>
                <a:spcPct val="0"/>
              </a:spcBef>
              <a:spcAft>
                <a:spcPct val="0"/>
              </a:spcAft>
              <a:buNone/>
            </a:pPr>
            <a:endParaRPr lang="en-US" sz="1800" dirty="0">
              <a:latin typeface="Arial" charset="0"/>
              <a:cs typeface="Arial" charset="0"/>
            </a:endParaRPr>
          </a:p>
          <a:p>
            <a:pPr eaLnBrk="0" fontAlgn="base" hangingPunct="0">
              <a:spcBef>
                <a:spcPct val="0"/>
              </a:spcBef>
              <a:spcAft>
                <a:spcPct val="0"/>
              </a:spcAft>
            </a:pPr>
            <a:r>
              <a:rPr lang="en-US" sz="1800" dirty="0" smtClean="0">
                <a:cs typeface="Arial" charset="0"/>
              </a:rPr>
              <a:t>The first signals probably grew out of people’s gestures.</a:t>
            </a:r>
          </a:p>
          <a:p>
            <a:pPr eaLnBrk="0" fontAlgn="base" hangingPunct="0">
              <a:spcBef>
                <a:spcPct val="0"/>
              </a:spcBef>
              <a:spcAft>
                <a:spcPct val="0"/>
              </a:spcAft>
            </a:pPr>
            <a:r>
              <a:rPr lang="en-US" sz="1800" dirty="0" smtClean="0"/>
              <a:t>Signs</a:t>
            </a:r>
            <a:r>
              <a:rPr lang="en-US" sz="1800" dirty="0"/>
              <a:t>, as we know of today, started around the time of the Greek, Roman and Egyptian cities, dating from about 3000 B.C. and beyond. Most of these signs were made of stone or terra cotta with the use of imagery more than text, since, many people were illiterate, during, that time. </a:t>
            </a:r>
            <a:endParaRPr lang="en-US" sz="1800" dirty="0" smtClean="0">
              <a:cs typeface="Arial" charset="0"/>
            </a:endParaRPr>
          </a:p>
          <a:p>
            <a:pPr eaLnBrk="0" fontAlgn="base" hangingPunct="0">
              <a:spcBef>
                <a:spcPct val="0"/>
              </a:spcBef>
              <a:spcAft>
                <a:spcPct val="0"/>
              </a:spcAft>
            </a:pPr>
            <a:r>
              <a:rPr lang="en-US" sz="1800" dirty="0" smtClean="0">
                <a:cs typeface="Arial" charset="0"/>
              </a:rPr>
              <a:t>Codes and secret </a:t>
            </a:r>
            <a:r>
              <a:rPr lang="en-US" sz="1800" dirty="0">
                <a:cs typeface="Arial" charset="0"/>
              </a:rPr>
              <a:t>writing has been employed about as long as writing has existed. Cryptology has long been employed by governments, military, businesses, and organizations to protect their messages. Today, encryption is used to protect storage of data and transactions between computers. </a:t>
            </a:r>
          </a:p>
          <a:p>
            <a:endParaRPr lang="en-US" sz="1800" dirty="0">
              <a:latin typeface="Arial" charset="0"/>
              <a:cs typeface="Arial" charset="0"/>
            </a:endParaRPr>
          </a:p>
          <a:p>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718469"/>
            <a:ext cx="3505200" cy="2628900"/>
          </a:xfrm>
        </p:spPr>
      </p:pic>
      <p:sp>
        <p:nvSpPr>
          <p:cNvPr id="7" name="TextBox 6"/>
          <p:cNvSpPr txBox="1"/>
          <p:nvPr/>
        </p:nvSpPr>
        <p:spPr>
          <a:xfrm>
            <a:off x="5196689" y="4463534"/>
            <a:ext cx="3505200" cy="369332"/>
          </a:xfrm>
          <a:prstGeom prst="rect">
            <a:avLst/>
          </a:prstGeom>
          <a:noFill/>
        </p:spPr>
        <p:txBody>
          <a:bodyPr wrap="square" rtlCol="0">
            <a:spAutoFit/>
          </a:bodyPr>
          <a:lstStyle/>
          <a:p>
            <a:pPr algn="ctr"/>
            <a:r>
              <a:rPr lang="en-US" dirty="0" smtClean="0"/>
              <a:t>Stone mason sign from Pompeii</a:t>
            </a:r>
            <a:endParaRPr lang="en-US" dirty="0"/>
          </a:p>
        </p:txBody>
      </p:sp>
    </p:spTree>
    <p:extLst>
      <p:ext uri="{BB962C8B-B14F-4D97-AF65-F5344CB8AC3E}">
        <p14:creationId xmlns:p14="http://schemas.microsoft.com/office/powerpoint/2010/main" val="2982322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2</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Explain the importance of signaling in emergency communications. Discuss with your counselor the types of emergency or distress signals one might use to attract airborne search-and-rescue personnel if lost in the outdoors or trying to summon assistance during a disaster. Illustrate these signaling examples by the use of photos or drawings.</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1453419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Signaling in Emergencies</a:t>
            </a:r>
            <a:endParaRPr lang="en-US" sz="3600" dirty="0"/>
          </a:p>
        </p:txBody>
      </p:sp>
      <p:sp>
        <p:nvSpPr>
          <p:cNvPr id="3" name="Content Placeholder 2"/>
          <p:cNvSpPr>
            <a:spLocks noGrp="1"/>
          </p:cNvSpPr>
          <p:nvPr>
            <p:ph sz="half" idx="1"/>
          </p:nvPr>
        </p:nvSpPr>
        <p:spPr/>
        <p:txBody>
          <a:bodyPr>
            <a:normAutofit/>
          </a:bodyPr>
          <a:lstStyle/>
          <a:p>
            <a:r>
              <a:rPr lang="en-US" sz="2000" dirty="0" smtClean="0"/>
              <a:t>Knowing basic rescue signals could save your life or the life of others.</a:t>
            </a:r>
          </a:p>
          <a:p>
            <a:r>
              <a:rPr lang="en-US" sz="2000" dirty="0" smtClean="0"/>
              <a:t>To attract the attention of rescuers, use signals to make yourself audible or visible.</a:t>
            </a:r>
            <a:endParaRPr lang="en-US" sz="20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598691"/>
            <a:ext cx="4038600" cy="226498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26" y="3733800"/>
            <a:ext cx="3797474" cy="25316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339" y="4044725"/>
            <a:ext cx="4057461" cy="2220724"/>
          </a:xfrm>
          <a:prstGeom prst="rect">
            <a:avLst/>
          </a:prstGeom>
        </p:spPr>
      </p:pic>
    </p:spTree>
    <p:extLst>
      <p:ext uri="{BB962C8B-B14F-4D97-AF65-F5344CB8AC3E}">
        <p14:creationId xmlns:p14="http://schemas.microsoft.com/office/powerpoint/2010/main" val="380350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Autofit/>
          </a:bodyPr>
          <a:lstStyle/>
          <a:p>
            <a:r>
              <a:rPr lang="en-US" sz="3600" dirty="0"/>
              <a:t>International Ground-to-Air Signaling Code</a:t>
            </a:r>
          </a:p>
        </p:txBody>
      </p:sp>
      <p:sp>
        <p:nvSpPr>
          <p:cNvPr id="4" name="Content Placeholder 3"/>
          <p:cNvSpPr>
            <a:spLocks noGrp="1"/>
          </p:cNvSpPr>
          <p:nvPr>
            <p:ph sz="half" idx="1"/>
          </p:nvPr>
        </p:nvSpPr>
        <p:spPr>
          <a:xfrm>
            <a:off x="457200" y="1600201"/>
            <a:ext cx="4038600" cy="3200399"/>
          </a:xfrm>
        </p:spPr>
        <p:txBody>
          <a:bodyPr>
            <a:normAutofit fontScale="62500" lnSpcReduction="20000"/>
          </a:bodyPr>
          <a:lstStyle/>
          <a:p>
            <a:r>
              <a:rPr lang="en-US" dirty="0" smtClean="0"/>
              <a:t>There </a:t>
            </a:r>
            <a:r>
              <a:rPr lang="en-US" dirty="0"/>
              <a:t>are many instances where self-rescue may not be possible. </a:t>
            </a:r>
            <a:endParaRPr lang="en-US" dirty="0" smtClean="0"/>
          </a:p>
          <a:p>
            <a:r>
              <a:rPr lang="en-US" dirty="0" smtClean="0"/>
              <a:t>We </a:t>
            </a:r>
            <a:r>
              <a:rPr lang="en-US" dirty="0"/>
              <a:t>often over-confidently assume we'll be able to make it to safety under our own power, but if something catastrophic happens, you'd better know how to call for help. </a:t>
            </a:r>
            <a:endParaRPr lang="en-US" dirty="0" smtClean="0"/>
          </a:p>
          <a:p>
            <a:r>
              <a:rPr lang="en-US" dirty="0" smtClean="0"/>
              <a:t>You </a:t>
            </a:r>
            <a:r>
              <a:rPr lang="en-US" dirty="0"/>
              <a:t>should </a:t>
            </a:r>
            <a:r>
              <a:rPr lang="en-US" dirty="0" smtClean="0"/>
              <a:t>know </a:t>
            </a:r>
            <a:r>
              <a:rPr lang="en-US" dirty="0"/>
              <a:t>the international ground-to-air signaling code.</a:t>
            </a:r>
          </a:p>
          <a:p>
            <a:r>
              <a:rPr lang="en-US" dirty="0"/>
              <a:t>This standard system is designed to send a clear visual message to any aircraft that might pass your location. </a:t>
            </a:r>
            <a:endParaRPr lang="en-US" dirty="0" smtClean="0"/>
          </a:p>
        </p:txBody>
      </p:sp>
      <p:sp>
        <p:nvSpPr>
          <p:cNvPr id="6" name="Content Placeholder 5"/>
          <p:cNvSpPr>
            <a:spLocks noGrp="1"/>
          </p:cNvSpPr>
          <p:nvPr>
            <p:ph sz="half" idx="2"/>
          </p:nvPr>
        </p:nvSpPr>
        <p:spPr>
          <a:xfrm>
            <a:off x="457200" y="4724400"/>
            <a:ext cx="8229600" cy="1401763"/>
          </a:xfrm>
        </p:spPr>
        <p:txBody>
          <a:bodyPr>
            <a:normAutofit fontScale="62500" lnSpcReduction="20000"/>
          </a:bodyPr>
          <a:lstStyle/>
          <a:p>
            <a:r>
              <a:rPr lang="en-US" dirty="0"/>
              <a:t>These letters should be constructed on a clear patch of ground, with as much contrast between the symbols and backdrop as possible. </a:t>
            </a:r>
          </a:p>
          <a:p>
            <a:r>
              <a:rPr lang="en-US" dirty="0"/>
              <a:t>Make the symbol as large as you can — at least 10 feet wide is recommended.</a:t>
            </a:r>
          </a:p>
        </p:txBody>
      </p:sp>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360" y="1600201"/>
            <a:ext cx="4038600" cy="2665476"/>
          </a:xfrm>
          <a:prstGeom prst="rect">
            <a:avLst/>
          </a:prstGeom>
        </p:spPr>
      </p:pic>
    </p:spTree>
    <p:extLst>
      <p:ext uri="{BB962C8B-B14F-4D97-AF65-F5344CB8AC3E}">
        <p14:creationId xmlns:p14="http://schemas.microsoft.com/office/powerpoint/2010/main" val="401993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noAutofit/>
          </a:bodyPr>
          <a:lstStyle/>
          <a:p>
            <a:r>
              <a:rPr lang="en-US" sz="3600" dirty="0"/>
              <a:t>Other Types of Ground </a:t>
            </a:r>
            <a:r>
              <a:rPr lang="en-US" sz="3600" dirty="0" smtClean="0"/>
              <a:t>Signals</a:t>
            </a:r>
            <a:endParaRPr lang="en-US" sz="3600" dirty="0"/>
          </a:p>
        </p:txBody>
      </p:sp>
      <p:sp>
        <p:nvSpPr>
          <p:cNvPr id="3" name="Content Placeholder 2"/>
          <p:cNvSpPr>
            <a:spLocks noGrp="1"/>
          </p:cNvSpPr>
          <p:nvPr>
            <p:ph sz="half" idx="1"/>
          </p:nvPr>
        </p:nvSpPr>
        <p:spPr>
          <a:xfrm>
            <a:off x="457200" y="1600200"/>
            <a:ext cx="4038600" cy="5029200"/>
          </a:xfrm>
        </p:spPr>
        <p:txBody>
          <a:bodyPr>
            <a:normAutofit fontScale="62500" lnSpcReduction="20000"/>
          </a:bodyPr>
          <a:lstStyle/>
          <a:p>
            <a:r>
              <a:rPr lang="en-US" b="1" dirty="0" smtClean="0"/>
              <a:t>Spelling </a:t>
            </a:r>
            <a:r>
              <a:rPr lang="en-US" b="1" dirty="0"/>
              <a:t>out Letters:</a:t>
            </a:r>
            <a:r>
              <a:rPr lang="en-US" dirty="0"/>
              <a:t> You can spell out the word SOS (Save Our Souls</a:t>
            </a:r>
            <a:r>
              <a:rPr lang="en-US" dirty="0" smtClean="0"/>
              <a:t>)</a:t>
            </a:r>
            <a:endParaRPr lang="en-US" dirty="0"/>
          </a:p>
          <a:p>
            <a:r>
              <a:rPr lang="en-US" b="1" dirty="0" smtClean="0"/>
              <a:t>Whistle </a:t>
            </a:r>
            <a:r>
              <a:rPr lang="en-US" b="1" dirty="0"/>
              <a:t>blasts:</a:t>
            </a:r>
            <a:r>
              <a:rPr lang="en-US" dirty="0"/>
              <a:t> Whistle blast are useful for alerting ground units that you are close to them. However, you can also give three loud blasts of a whistle at varying times of the day and night, to signal your location. Even if search teams are not in your area, someone else maybe close by and hear the whistle – which will alert them to your presence.</a:t>
            </a:r>
          </a:p>
          <a:p>
            <a:r>
              <a:rPr lang="en-US" b="1" dirty="0"/>
              <a:t>Signal Mirror:</a:t>
            </a:r>
            <a:r>
              <a:rPr lang="en-US" dirty="0"/>
              <a:t> Signal mirrors can be used to alert aircraft flying overhead as to your location. They are designed so that the mirror emits a cone shaped light ray which gets the pilots attention. When the pilot sees the mirror flashes, they can get a fix on your location, due to the unique design</a:t>
            </a:r>
            <a:r>
              <a:rPr lang="en-US" dirty="0" smtClean="0"/>
              <a:t>.</a:t>
            </a:r>
            <a:endParaRPr lang="en-US" dirty="0"/>
          </a:p>
        </p:txBody>
      </p:sp>
      <p:pic>
        <p:nvPicPr>
          <p:cNvPr id="6" name="Content Placeholder 5"/>
          <p:cNvPicPr>
            <a:picLocks noGrp="1" noChangeAspect="1"/>
          </p:cNvPicPr>
          <p:nvPr>
            <p:ph sz="half" idx="2"/>
          </p:nvPr>
        </p:nvPicPr>
        <p:blipFill rotWithShape="1">
          <a:blip r:embed="rId2"/>
          <a:srcRect l="50943" t="51013"/>
          <a:stretch/>
        </p:blipFill>
        <p:spPr>
          <a:xfrm>
            <a:off x="5029199" y="1752600"/>
            <a:ext cx="3798479" cy="2133600"/>
          </a:xfrm>
          <a:prstGeom prst="rect">
            <a:avLst/>
          </a:prstGeom>
        </p:spPr>
      </p:pic>
      <p:pic>
        <p:nvPicPr>
          <p:cNvPr id="8" name="Picture 7"/>
          <p:cNvPicPr>
            <a:picLocks noChangeAspect="1"/>
          </p:cNvPicPr>
          <p:nvPr/>
        </p:nvPicPr>
        <p:blipFill>
          <a:blip r:embed="rId3"/>
          <a:stretch>
            <a:fillRect/>
          </a:stretch>
        </p:blipFill>
        <p:spPr>
          <a:xfrm>
            <a:off x="5029199" y="3962399"/>
            <a:ext cx="3798479" cy="2136645"/>
          </a:xfrm>
          <a:prstGeom prst="rect">
            <a:avLst/>
          </a:prstGeom>
        </p:spPr>
      </p:pic>
    </p:spTree>
    <p:extLst>
      <p:ext uri="{BB962C8B-B14F-4D97-AF65-F5344CB8AC3E}">
        <p14:creationId xmlns:p14="http://schemas.microsoft.com/office/powerpoint/2010/main" val="498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noAutofit/>
          </a:bodyPr>
          <a:lstStyle/>
          <a:p>
            <a:r>
              <a:rPr lang="en-US" sz="3600" dirty="0"/>
              <a:t>The Rule of 3's in Distress Signals</a:t>
            </a:r>
          </a:p>
        </p:txBody>
      </p:sp>
      <p:sp>
        <p:nvSpPr>
          <p:cNvPr id="8" name="Content Placeholder 7"/>
          <p:cNvSpPr>
            <a:spLocks noGrp="1"/>
          </p:cNvSpPr>
          <p:nvPr>
            <p:ph sz="half" idx="1"/>
          </p:nvPr>
        </p:nvSpPr>
        <p:spPr/>
        <p:txBody>
          <a:bodyPr>
            <a:normAutofit/>
          </a:bodyPr>
          <a:lstStyle/>
          <a:p>
            <a:r>
              <a:rPr lang="en-US" dirty="0" smtClean="0"/>
              <a:t>Most </a:t>
            </a:r>
            <a:r>
              <a:rPr lang="en-US" dirty="0"/>
              <a:t>distress signals are given in a sequence of 3’s, for instance – three whistle blasts, three glints from a mirror, three fires arranged in a triangle shape and so on. </a:t>
            </a:r>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600200"/>
            <a:ext cx="4038600" cy="3031963"/>
          </a:xfrm>
        </p:spPr>
      </p:pic>
    </p:spTree>
    <p:extLst>
      <p:ext uri="{BB962C8B-B14F-4D97-AF65-F5344CB8AC3E}">
        <p14:creationId xmlns:p14="http://schemas.microsoft.com/office/powerpoint/2010/main" val="632904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3</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Do the following:</a:t>
            </a:r>
          </a:p>
          <a:p>
            <a:pPr marL="800100" lvl="1" indent="-342900">
              <a:buFont typeface="+mj-lt"/>
              <a:buAutoNum type="alphaLcPeriod"/>
            </a:pPr>
            <a:r>
              <a:rPr lang="en-US" sz="1800" dirty="0"/>
              <a:t>Describe what Morse code is and the various means by which it can be sent. Spell your first name using Morse code. Send or receive a message of six to 10 words using Morse code.</a:t>
            </a:r>
          </a:p>
          <a:p>
            <a:pPr marL="800100" lvl="1" indent="-342900">
              <a:buFont typeface="+mj-lt"/>
              <a:buAutoNum type="alphaLcPeriod"/>
            </a:pPr>
            <a:r>
              <a:rPr lang="en-US" sz="1800" dirty="0"/>
              <a:t>Describe what American Sign Language (ASL) is and how it is used today. Spell your first name using American Sign Language. Send or receive a message of six to 10 words using ASL.</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3451" y="627061"/>
            <a:ext cx="952500" cy="971550"/>
          </a:xfrm>
          <a:prstGeom prst="rect">
            <a:avLst/>
          </a:prstGeom>
        </p:spPr>
      </p:pic>
    </p:spTree>
    <p:extLst>
      <p:ext uri="{BB962C8B-B14F-4D97-AF65-F5344CB8AC3E}">
        <p14:creationId xmlns:p14="http://schemas.microsoft.com/office/powerpoint/2010/main" val="3096067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Morse Code</a:t>
            </a:r>
            <a:endParaRPr lang="en-US" sz="3600" dirty="0"/>
          </a:p>
        </p:txBody>
      </p:sp>
      <p:sp>
        <p:nvSpPr>
          <p:cNvPr id="4" name="Content Placeholder 3"/>
          <p:cNvSpPr>
            <a:spLocks noGrp="1"/>
          </p:cNvSpPr>
          <p:nvPr>
            <p:ph sz="half" idx="1"/>
          </p:nvPr>
        </p:nvSpPr>
        <p:spPr/>
        <p:txBody>
          <a:bodyPr>
            <a:normAutofit fontScale="92500" lnSpcReduction="10000"/>
          </a:bodyPr>
          <a:lstStyle/>
          <a:p>
            <a:r>
              <a:rPr lang="en-US" dirty="0"/>
              <a:t>The Morse code is a code that uses a series of dots and dashes to represent the different letters of the </a:t>
            </a:r>
            <a:r>
              <a:rPr lang="en-US" dirty="0" smtClean="0"/>
              <a:t>alphabet and numbers. </a:t>
            </a:r>
          </a:p>
          <a:p>
            <a:r>
              <a:rPr lang="en-US" dirty="0" smtClean="0"/>
              <a:t>The </a:t>
            </a:r>
            <a:r>
              <a:rPr lang="en-US" dirty="0"/>
              <a:t>various letters, numbers and other characters </a:t>
            </a:r>
            <a:r>
              <a:rPr lang="en-US" dirty="0" smtClean="0"/>
              <a:t>are </a:t>
            </a:r>
            <a:r>
              <a:rPr lang="en-US" dirty="0"/>
              <a:t>made up by combining these two elements in different combinations.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417638"/>
            <a:ext cx="4038600" cy="4200144"/>
          </a:xfrm>
        </p:spPr>
      </p:pic>
    </p:spTree>
    <p:extLst>
      <p:ext uri="{BB962C8B-B14F-4D97-AF65-F5344CB8AC3E}">
        <p14:creationId xmlns:p14="http://schemas.microsoft.com/office/powerpoint/2010/main" val="399109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Morse Code</a:t>
            </a:r>
          </a:p>
        </p:txBody>
      </p:sp>
      <p:sp>
        <p:nvSpPr>
          <p:cNvPr id="3" name="Content Placeholder 2"/>
          <p:cNvSpPr>
            <a:spLocks noGrp="1"/>
          </p:cNvSpPr>
          <p:nvPr>
            <p:ph sz="half" idx="1"/>
          </p:nvPr>
        </p:nvSpPr>
        <p:spPr>
          <a:xfrm>
            <a:off x="457200" y="1600200"/>
            <a:ext cx="4648200" cy="4525963"/>
          </a:xfrm>
        </p:spPr>
        <p:txBody>
          <a:bodyPr>
            <a:normAutofit fontScale="92500" lnSpcReduction="10000"/>
          </a:bodyPr>
          <a:lstStyle/>
          <a:p>
            <a:r>
              <a:rPr lang="en-US" b="1" dirty="0"/>
              <a:t>Morse code</a:t>
            </a:r>
            <a:r>
              <a:rPr lang="en-US" dirty="0"/>
              <a:t> is usually transmitted by on-off keying of an information-carrying medium such as electric current, radio waves, visible light, or sound waves. </a:t>
            </a:r>
            <a:endParaRPr lang="en-US" dirty="0" smtClean="0"/>
          </a:p>
          <a:p>
            <a:r>
              <a:rPr lang="en-US" dirty="0" smtClean="0"/>
              <a:t>The </a:t>
            </a:r>
            <a:r>
              <a:rPr lang="en-US" dirty="0"/>
              <a:t>current or wave is present during the time period of the dot or dash and absent during the time between dots and dashes.</a:t>
            </a:r>
          </a:p>
        </p:txBody>
      </p:sp>
      <p:pic>
        <p:nvPicPr>
          <p:cNvPr id="6" name="Content Placeholder 5"/>
          <p:cNvPicPr>
            <a:picLocks noGrp="1" noChangeAspect="1"/>
          </p:cNvPicPr>
          <p:nvPr>
            <p:ph sz="half" idx="2"/>
          </p:nvPr>
        </p:nvPicPr>
        <p:blipFill>
          <a:blip r:embed="rId2"/>
          <a:stretch>
            <a:fillRect/>
          </a:stretch>
        </p:blipFill>
        <p:spPr>
          <a:xfrm>
            <a:off x="5257800" y="1508919"/>
            <a:ext cx="3149600" cy="2362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100" y="3962400"/>
            <a:ext cx="1905000" cy="2400300"/>
          </a:xfrm>
          <a:prstGeom prst="rect">
            <a:avLst/>
          </a:prstGeom>
        </p:spPr>
      </p:pic>
    </p:spTree>
    <p:extLst>
      <p:ext uri="{BB962C8B-B14F-4D97-AF65-F5344CB8AC3E}">
        <p14:creationId xmlns:p14="http://schemas.microsoft.com/office/powerpoint/2010/main" val="1422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American Sign Language (ASL)</a:t>
            </a:r>
            <a:endParaRPr lang="en-US" sz="3600" dirty="0"/>
          </a:p>
        </p:txBody>
      </p:sp>
      <p:sp>
        <p:nvSpPr>
          <p:cNvPr id="4" name="Content Placeholder 3"/>
          <p:cNvSpPr>
            <a:spLocks noGrp="1"/>
          </p:cNvSpPr>
          <p:nvPr>
            <p:ph sz="half" idx="1"/>
          </p:nvPr>
        </p:nvSpPr>
        <p:spPr>
          <a:xfrm>
            <a:off x="457200" y="1219200"/>
            <a:ext cx="4507494" cy="5486400"/>
          </a:xfrm>
        </p:spPr>
        <p:txBody>
          <a:bodyPr>
            <a:normAutofit fontScale="62500" lnSpcReduction="20000"/>
          </a:bodyPr>
          <a:lstStyle/>
          <a:p>
            <a:r>
              <a:rPr lang="en-US" dirty="0"/>
              <a:t>American Sign Language (ASL) is a visual language. </a:t>
            </a:r>
            <a:endParaRPr lang="en-US" dirty="0" smtClean="0"/>
          </a:p>
          <a:p>
            <a:r>
              <a:rPr lang="en-US" dirty="0" smtClean="0"/>
              <a:t>With </a:t>
            </a:r>
            <a:r>
              <a:rPr lang="en-US" dirty="0"/>
              <a:t>signing, the brain processes linguistic information through the eyes. </a:t>
            </a:r>
            <a:endParaRPr lang="en-US" dirty="0" smtClean="0"/>
          </a:p>
          <a:p>
            <a:r>
              <a:rPr lang="en-US" dirty="0" smtClean="0"/>
              <a:t>The </a:t>
            </a:r>
            <a:r>
              <a:rPr lang="en-US" dirty="0"/>
              <a:t>shape, placement, and movement of the hands, as well as facial expressions and body movements, all play important parts in conveying information.</a:t>
            </a:r>
          </a:p>
          <a:p>
            <a:r>
              <a:rPr lang="en-US" dirty="0" smtClean="0"/>
              <a:t>Each </a:t>
            </a:r>
            <a:r>
              <a:rPr lang="en-US" dirty="0"/>
              <a:t>country has its own sign language, and regions have dialects, much like the many languages spoken all over the world. </a:t>
            </a:r>
            <a:endParaRPr lang="en-US" dirty="0" smtClean="0"/>
          </a:p>
          <a:p>
            <a:r>
              <a:rPr lang="en-US" dirty="0" smtClean="0"/>
              <a:t>Like </a:t>
            </a:r>
            <a:r>
              <a:rPr lang="en-US" dirty="0"/>
              <a:t>any spoken language, ASL is a language with its own unique rules of grammar and syntax. </a:t>
            </a:r>
            <a:endParaRPr lang="en-US" dirty="0" smtClean="0"/>
          </a:p>
          <a:p>
            <a:r>
              <a:rPr lang="en-US" dirty="0" smtClean="0"/>
              <a:t>Like </a:t>
            </a:r>
            <a:r>
              <a:rPr lang="en-US" dirty="0"/>
              <a:t>all languages, ASL is a living language that grows and changes over time.</a:t>
            </a:r>
          </a:p>
          <a:p>
            <a:r>
              <a:rPr lang="en-US" dirty="0"/>
              <a:t>ASL is used predominantly in the United States and in many parts of Canada.</a:t>
            </a:r>
          </a:p>
          <a:p>
            <a:endParaRPr lang="en-US" dirty="0"/>
          </a:p>
        </p:txBody>
      </p:sp>
      <p:sp>
        <p:nvSpPr>
          <p:cNvPr id="8" name="Rectangle 7"/>
          <p:cNvSpPr/>
          <p:nvPr/>
        </p:nvSpPr>
        <p:spPr>
          <a:xfrm>
            <a:off x="5366803" y="3879023"/>
            <a:ext cx="3058594" cy="369332"/>
          </a:xfrm>
          <a:prstGeom prst="rect">
            <a:avLst/>
          </a:prstGeom>
        </p:spPr>
        <p:txBody>
          <a:bodyPr wrap="none">
            <a:spAutoFit/>
          </a:bodyPr>
          <a:lstStyle/>
          <a:p>
            <a:r>
              <a:rPr lang="en-US" dirty="0"/>
              <a:t>A young boy signs "I love you."</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5400" y="1417638"/>
            <a:ext cx="3581400" cy="2392005"/>
          </a:xfrm>
          <a:prstGeom prst="rect">
            <a:avLst/>
          </a:prstGeom>
        </p:spPr>
      </p:pic>
    </p:spTree>
    <p:extLst>
      <p:ext uri="{BB962C8B-B14F-4D97-AF65-F5344CB8AC3E}">
        <p14:creationId xmlns:p14="http://schemas.microsoft.com/office/powerpoint/2010/main" val="1412052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0" y="533400"/>
            <a:ext cx="5334000" cy="1020763"/>
          </a:xfrm>
        </p:spPr>
        <p:txBody>
          <a:bodyPr>
            <a:normAutofit fontScale="90000"/>
          </a:bodyPr>
          <a:lstStyle/>
          <a:p>
            <a:pPr algn="l"/>
            <a:r>
              <a:rPr lang="en-US" sz="3600" b="1" dirty="0">
                <a:solidFill>
                  <a:srgbClr val="4D4D4D"/>
                </a:solidFill>
              </a:rPr>
              <a:t>Signs, Signals, and Codes Merit Badge Requirements</a:t>
            </a:r>
            <a:endParaRPr lang="en-US" sz="3600" dirty="0">
              <a:solidFill>
                <a:srgbClr val="4D4D4D"/>
              </a:solidFill>
            </a:endParaRPr>
          </a:p>
        </p:txBody>
      </p:sp>
      <p:sp>
        <p:nvSpPr>
          <p:cNvPr id="4" name="TextBox 3"/>
          <p:cNvSpPr txBox="1"/>
          <p:nvPr/>
        </p:nvSpPr>
        <p:spPr>
          <a:xfrm>
            <a:off x="2286000" y="1752600"/>
            <a:ext cx="6096000" cy="3139321"/>
          </a:xfrm>
          <a:prstGeom prst="rect">
            <a:avLst/>
          </a:prstGeom>
          <a:noFill/>
        </p:spPr>
        <p:txBody>
          <a:bodyPr wrap="square" rtlCol="0">
            <a:spAutoFit/>
          </a:bodyPr>
          <a:lstStyle/>
          <a:p>
            <a:pPr marL="342900" indent="-342900">
              <a:buFont typeface="+mj-lt"/>
              <a:buAutoNum type="arabicPeriod"/>
            </a:pPr>
            <a:r>
              <a:rPr lang="en-US" dirty="0">
                <a:solidFill>
                  <a:srgbClr val="4D4D4D"/>
                </a:solidFill>
              </a:rPr>
              <a:t>Discuss with your counselor the importance of signs, signals, and codes, and why people need these different methods of communication. Briefly discuss the history and development of signs, signals, and codes.</a:t>
            </a:r>
          </a:p>
          <a:p>
            <a:pPr marL="342900" indent="-342900">
              <a:buFont typeface="+mj-lt"/>
              <a:buAutoNum type="arabicPeriod"/>
            </a:pPr>
            <a:r>
              <a:rPr lang="en-US" dirty="0">
                <a:solidFill>
                  <a:srgbClr val="4D4D4D"/>
                </a:solidFill>
              </a:rPr>
              <a:t>Explain the importance of signaling in emergency communications. Discuss with your counselor the types of emergency or distress signals one might use to attract airborne search-and-rescue personnel if lost in the outdoors or trying to summon assistance during a disaster. Illustrate these signaling examples by the use of photos or drawings</a:t>
            </a:r>
            <a:r>
              <a:rPr lang="en-US" dirty="0" smtClean="0">
                <a:solidFill>
                  <a:srgbClr val="4D4D4D"/>
                </a:solidFill>
              </a:rPr>
              <a:t>.</a:t>
            </a:r>
            <a:endParaRPr lang="en-US" dirty="0">
              <a:solidFill>
                <a:srgbClr val="4D4D4D"/>
              </a:solidFill>
            </a:endParaRPr>
          </a:p>
        </p:txBody>
      </p:sp>
      <p:pic>
        <p:nvPicPr>
          <p:cNvPr id="5" name="Picture 4"/>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72400" y="582613"/>
            <a:ext cx="952500" cy="971550"/>
          </a:xfrm>
          <a:prstGeom prst="rect">
            <a:avLst/>
          </a:prstGeom>
        </p:spPr>
      </p:pic>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Autofit/>
          </a:bodyPr>
          <a:lstStyle/>
          <a:p>
            <a:r>
              <a:rPr lang="en-US" sz="3600" dirty="0" smtClean="0"/>
              <a:t>American Sign Language Cheat Sheet</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00199"/>
            <a:ext cx="4038600" cy="25590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4159237"/>
            <a:ext cx="4038600" cy="231747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523" y="1600199"/>
            <a:ext cx="2057400" cy="381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600199"/>
            <a:ext cx="1666875" cy="3810000"/>
          </a:xfrm>
          <a:prstGeom prst="rect">
            <a:avLst/>
          </a:prstGeom>
        </p:spPr>
      </p:pic>
      <p:sp>
        <p:nvSpPr>
          <p:cNvPr id="10" name="Rectangle 9"/>
          <p:cNvSpPr/>
          <p:nvPr/>
        </p:nvSpPr>
        <p:spPr>
          <a:xfrm>
            <a:off x="4533523" y="5486400"/>
            <a:ext cx="3915152" cy="1200329"/>
          </a:xfrm>
          <a:prstGeom prst="rect">
            <a:avLst/>
          </a:prstGeom>
        </p:spPr>
        <p:txBody>
          <a:bodyPr wrap="square">
            <a:spAutoFit/>
          </a:bodyPr>
          <a:lstStyle/>
          <a:p>
            <a:r>
              <a:rPr lang="en-US" dirty="0" smtClean="0"/>
              <a:t>If </a:t>
            </a:r>
            <a:r>
              <a:rPr lang="en-US" dirty="0"/>
              <a:t>you don’t know the sign for something, you need to use the manual alphabet to spell the word, or </a:t>
            </a:r>
            <a:r>
              <a:rPr lang="en-US" i="1" dirty="0"/>
              <a:t>fingerspell.</a:t>
            </a:r>
            <a:r>
              <a:rPr lang="en-US" dirty="0"/>
              <a:t> </a:t>
            </a:r>
          </a:p>
        </p:txBody>
      </p:sp>
    </p:spTree>
    <p:extLst>
      <p:ext uri="{BB962C8B-B14F-4D97-AF65-F5344CB8AC3E}">
        <p14:creationId xmlns:p14="http://schemas.microsoft.com/office/powerpoint/2010/main" val="532941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4</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Give your counselor a brief explanation about semaphore, why it is used, how it is used, and where it is used. Explain the difference between semaphore flags and nautical flags. Then do the following:</a:t>
            </a:r>
          </a:p>
          <a:p>
            <a:pPr marL="800100" lvl="1" indent="-342900">
              <a:buFont typeface="+mj-lt"/>
              <a:buAutoNum type="alphaLcPeriod"/>
            </a:pPr>
            <a:r>
              <a:rPr lang="en-US" sz="1800" dirty="0"/>
              <a:t>Spell your first name using semaphore. Send or receive a message of six to 10 words using semaphore.</a:t>
            </a:r>
          </a:p>
          <a:p>
            <a:pPr marL="800100" lvl="1" indent="-342900">
              <a:buFont typeface="+mj-lt"/>
              <a:buAutoNum type="alphaLcPeriod"/>
            </a:pPr>
            <a:r>
              <a:rPr lang="en-US" sz="1800" dirty="0"/>
              <a:t>Using illustrations or photographs, identify 10 examples of nautical flags and discuss their importance.</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91618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Semaphore</a:t>
            </a:r>
            <a:endParaRPr lang="en-US" sz="3600" dirty="0"/>
          </a:p>
        </p:txBody>
      </p:sp>
      <p:sp>
        <p:nvSpPr>
          <p:cNvPr id="3" name="Content Placeholder 2"/>
          <p:cNvSpPr>
            <a:spLocks noGrp="1"/>
          </p:cNvSpPr>
          <p:nvPr>
            <p:ph sz="half" idx="1"/>
          </p:nvPr>
        </p:nvSpPr>
        <p:spPr>
          <a:xfrm>
            <a:off x="228600" y="1600200"/>
            <a:ext cx="4038600" cy="3886200"/>
          </a:xfrm>
        </p:spPr>
        <p:txBody>
          <a:bodyPr>
            <a:normAutofit fontScale="92500" lnSpcReduction="20000"/>
          </a:bodyPr>
          <a:lstStyle/>
          <a:p>
            <a:r>
              <a:rPr lang="en-US" dirty="0"/>
              <a:t>The </a:t>
            </a:r>
            <a:r>
              <a:rPr lang="en-US" b="1" dirty="0"/>
              <a:t>Semaphore</a:t>
            </a:r>
            <a:r>
              <a:rPr lang="en-US" dirty="0"/>
              <a:t> flag signaling system is an alphabet </a:t>
            </a:r>
            <a:r>
              <a:rPr lang="en-US" dirty="0" smtClean="0"/>
              <a:t>signaling </a:t>
            </a:r>
            <a:r>
              <a:rPr lang="en-US" dirty="0"/>
              <a:t>system based on the waving of a pair of hand-held flags in a particular pattern. </a:t>
            </a:r>
            <a:endParaRPr lang="en-US" dirty="0" smtClean="0"/>
          </a:p>
          <a:p>
            <a:r>
              <a:rPr lang="en-US" dirty="0" smtClean="0"/>
              <a:t>The </a:t>
            </a:r>
            <a:r>
              <a:rPr lang="en-US" dirty="0"/>
              <a:t>flags are usually square, red and yellow, divided </a:t>
            </a:r>
            <a:r>
              <a:rPr lang="en-US" dirty="0" smtClean="0"/>
              <a:t>diagonally </a:t>
            </a:r>
            <a:r>
              <a:rPr lang="en-US" dirty="0"/>
              <a:t>with the red portion in the upper hoist.</a:t>
            </a:r>
          </a:p>
        </p:txBody>
      </p:sp>
      <p:pic>
        <p:nvPicPr>
          <p:cNvPr id="5" name="Content Placeholder 4"/>
          <p:cNvPicPr>
            <a:picLocks noGrp="1" noChangeAspect="1"/>
          </p:cNvPicPr>
          <p:nvPr>
            <p:ph sz="half" idx="2"/>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088" r="7144" b="9290"/>
          <a:stretch/>
        </p:blipFill>
        <p:spPr>
          <a:xfrm>
            <a:off x="4419600" y="1143000"/>
            <a:ext cx="4583840" cy="5235788"/>
          </a:xfrm>
        </p:spPr>
      </p:pic>
    </p:spTree>
    <p:extLst>
      <p:ext uri="{BB962C8B-B14F-4D97-AF65-F5344CB8AC3E}">
        <p14:creationId xmlns:p14="http://schemas.microsoft.com/office/powerpoint/2010/main" val="3343558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Semaphore</a:t>
            </a:r>
          </a:p>
        </p:txBody>
      </p:sp>
      <p:sp>
        <p:nvSpPr>
          <p:cNvPr id="3" name="Content Placeholder 2"/>
          <p:cNvSpPr>
            <a:spLocks noGrp="1"/>
          </p:cNvSpPr>
          <p:nvPr>
            <p:ph sz="half" idx="1"/>
          </p:nvPr>
        </p:nvSpPr>
        <p:spPr/>
        <p:txBody>
          <a:bodyPr>
            <a:normAutofit fontScale="70000" lnSpcReduction="20000"/>
          </a:bodyPr>
          <a:lstStyle/>
          <a:p>
            <a:r>
              <a:rPr lang="en-US" dirty="0"/>
              <a:t>Before the invention of the telegraph, semaphore signaling from high towers was used to transmit messages between distant points. </a:t>
            </a:r>
            <a:endParaRPr lang="en-US" dirty="0" smtClean="0"/>
          </a:p>
          <a:p>
            <a:r>
              <a:rPr lang="en-US" dirty="0" smtClean="0"/>
              <a:t>Modern </a:t>
            </a:r>
            <a:r>
              <a:rPr lang="en-US" dirty="0"/>
              <a:t>semaphores included movable arms or rows of lights simulating arms, displayed from towers and used to signal railroad trains. </a:t>
            </a:r>
            <a:endParaRPr lang="en-US" dirty="0" smtClean="0"/>
          </a:p>
          <a:p>
            <a:r>
              <a:rPr lang="en-US" dirty="0"/>
              <a:t>Semaphores were adopted and widely used </a:t>
            </a:r>
            <a:r>
              <a:rPr lang="en-US" dirty="0" smtClean="0"/>
              <a:t>in </a:t>
            </a:r>
            <a:r>
              <a:rPr lang="en-US" dirty="0"/>
              <a:t>the maritime world in the 19th century. </a:t>
            </a:r>
            <a:endParaRPr lang="en-US" dirty="0" smtClean="0"/>
          </a:p>
          <a:p>
            <a:r>
              <a:rPr lang="en-US" dirty="0" smtClean="0"/>
              <a:t>Flag </a:t>
            </a:r>
            <a:r>
              <a:rPr lang="en-US" dirty="0"/>
              <a:t>semaphore is </a:t>
            </a:r>
            <a:r>
              <a:rPr lang="en-US" dirty="0" smtClean="0"/>
              <a:t>still in use </a:t>
            </a:r>
            <a:r>
              <a:rPr lang="en-US" dirty="0"/>
              <a:t>by the Navy and also continues to be a subject of study and training for </a:t>
            </a:r>
            <a:r>
              <a:rPr lang="en-US" dirty="0" smtClean="0"/>
              <a:t>Scouts</a:t>
            </a:r>
            <a:r>
              <a:rPr lang="en-US" dirty="0"/>
              <a: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3962400"/>
            <a:ext cx="4038600" cy="263085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253" y="762000"/>
            <a:ext cx="2236494" cy="2981992"/>
          </a:xfrm>
          <a:prstGeom prst="rect">
            <a:avLst/>
          </a:prstGeom>
        </p:spPr>
      </p:pic>
    </p:spTree>
    <p:extLst>
      <p:ext uri="{BB962C8B-B14F-4D97-AF65-F5344CB8AC3E}">
        <p14:creationId xmlns:p14="http://schemas.microsoft.com/office/powerpoint/2010/main" val="281908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57200" y="4343400"/>
            <a:ext cx="8496028" cy="2304049"/>
          </a:xfrm>
        </p:spPr>
        <p:txBody>
          <a:bodyPr>
            <a:normAutofit fontScale="62500" lnSpcReduction="20000"/>
          </a:bodyPr>
          <a:lstStyle/>
          <a:p>
            <a:r>
              <a:rPr lang="en-US" dirty="0"/>
              <a:t>Nautical flags are an international code system used for two ships to signal to each other or for a ship to signal to shore. </a:t>
            </a:r>
          </a:p>
          <a:p>
            <a:r>
              <a:rPr lang="en-US" dirty="0"/>
              <a:t>Nautical flags are made up of 26 square flags (which represent the letters of the alphabet) along with 10 numbered pendants</a:t>
            </a:r>
          </a:p>
          <a:p>
            <a:r>
              <a:rPr lang="en-US" dirty="0"/>
              <a:t>For easy recognition nautical flags are either red and white, yellow and blue, blue and white, black and white along with plain red, white and blue.</a:t>
            </a:r>
          </a:p>
          <a:p>
            <a:r>
              <a:rPr lang="en-US" dirty="0"/>
              <a:t>Nautical flags and the knowledge of their meanings are valuable at sea in case of danger or breakdowns in other communications systems such as radio. </a:t>
            </a:r>
          </a:p>
          <a:p>
            <a:endParaRPr lang="en-US" dirty="0"/>
          </a:p>
          <a:p>
            <a:endParaRPr lang="en-US" dirty="0"/>
          </a:p>
        </p:txBody>
      </p:sp>
      <p:pic>
        <p:nvPicPr>
          <p:cNvPr id="16" name="Content Placeholder 15"/>
          <p:cNvPicPr>
            <a:picLocks noGrp="1" noChangeAspect="1"/>
          </p:cNvPicPr>
          <p:nvPr>
            <p:ph sz="half" idx="1"/>
          </p:nvPr>
        </p:nvPicPr>
        <p:blipFill rotWithShape="1">
          <a:blip r:embed="rId2"/>
          <a:srcRect b="11808"/>
          <a:stretch/>
        </p:blipFill>
        <p:spPr>
          <a:xfrm>
            <a:off x="1390514" y="228600"/>
            <a:ext cx="6629400" cy="3899647"/>
          </a:xfrm>
          <a:prstGeom prst="rect">
            <a:avLst/>
          </a:prstGeom>
        </p:spPr>
      </p:pic>
    </p:spTree>
    <p:extLst>
      <p:ext uri="{BB962C8B-B14F-4D97-AF65-F5344CB8AC3E}">
        <p14:creationId xmlns:p14="http://schemas.microsoft.com/office/powerpoint/2010/main" val="619614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Nautical Flags</a:t>
            </a:r>
          </a:p>
        </p:txBody>
      </p:sp>
      <p:sp>
        <p:nvSpPr>
          <p:cNvPr id="3" name="Content Placeholder 2"/>
          <p:cNvSpPr>
            <a:spLocks noGrp="1"/>
          </p:cNvSpPr>
          <p:nvPr>
            <p:ph sz="half" idx="1"/>
          </p:nvPr>
        </p:nvSpPr>
        <p:spPr>
          <a:xfrm>
            <a:off x="457200" y="1600200"/>
            <a:ext cx="4038600" cy="5181600"/>
          </a:xfrm>
        </p:spPr>
        <p:txBody>
          <a:bodyPr>
            <a:normAutofit fontScale="55000" lnSpcReduction="20000"/>
          </a:bodyPr>
          <a:lstStyle/>
          <a:p>
            <a:r>
              <a:rPr lang="en-US" sz="3300" b="1" dirty="0" smtClean="0"/>
              <a:t>Solo or combined, nautical flags convey meaning.</a:t>
            </a:r>
          </a:p>
          <a:p>
            <a:r>
              <a:rPr lang="en-US" sz="3300" dirty="0" smtClean="0"/>
              <a:t>For example, if you see the </a:t>
            </a:r>
            <a:r>
              <a:rPr lang="en-US" sz="3300" b="1" dirty="0" smtClean="0"/>
              <a:t>A (Alpha) flag</a:t>
            </a:r>
            <a:r>
              <a:rPr lang="en-US" sz="3300" dirty="0" smtClean="0"/>
              <a:t>, this means “diver down, keep clear.”</a:t>
            </a:r>
          </a:p>
          <a:p>
            <a:r>
              <a:rPr lang="en-US" sz="3300" dirty="0" smtClean="0"/>
              <a:t>If </a:t>
            </a:r>
            <a:r>
              <a:rPr lang="en-US" sz="3300" dirty="0"/>
              <a:t>you see the </a:t>
            </a:r>
            <a:r>
              <a:rPr lang="en-US" sz="3300" b="1" dirty="0"/>
              <a:t>W (Whiskey) flag</a:t>
            </a:r>
            <a:r>
              <a:rPr lang="en-US" sz="3300" dirty="0"/>
              <a:t>, the boat has a medical emergency and needs help.</a:t>
            </a:r>
          </a:p>
          <a:p>
            <a:r>
              <a:rPr lang="en-US" sz="3300" dirty="0"/>
              <a:t>The combination of the </a:t>
            </a:r>
            <a:r>
              <a:rPr lang="en-US" sz="3300" b="1" dirty="0"/>
              <a:t>D (Delta) and V (Victor) flags</a:t>
            </a:r>
            <a:r>
              <a:rPr lang="en-US" sz="3300" dirty="0"/>
              <a:t>, meanwhile, means “I’m maneuvering with difficulty and require assistance.”</a:t>
            </a:r>
          </a:p>
          <a:p>
            <a:r>
              <a:rPr lang="en-US" sz="3300" dirty="0"/>
              <a:t>The </a:t>
            </a:r>
            <a:r>
              <a:rPr lang="en-US" sz="3300" b="1" dirty="0"/>
              <a:t>J (Juliet) and L (Lima) flags</a:t>
            </a:r>
            <a:r>
              <a:rPr lang="en-US" sz="3300" dirty="0"/>
              <a:t> mean “you’re running the risk of going aground.”</a:t>
            </a:r>
          </a:p>
          <a:p>
            <a:r>
              <a:rPr lang="en-US" sz="3300" dirty="0" smtClean="0"/>
              <a:t>Signals </a:t>
            </a:r>
            <a:r>
              <a:rPr lang="en-US" sz="3300" dirty="0"/>
              <a:t>with two nautical flags typically mean some type of distress or maneuvering issue.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069" y="0"/>
            <a:ext cx="4374931" cy="6858000"/>
          </a:xfrm>
          <a:prstGeom prst="rect">
            <a:avLst/>
          </a:prstGeom>
        </p:spPr>
      </p:pic>
    </p:spTree>
    <p:extLst>
      <p:ext uri="{BB962C8B-B14F-4D97-AF65-F5344CB8AC3E}">
        <p14:creationId xmlns:p14="http://schemas.microsoft.com/office/powerpoint/2010/main" val="118404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5</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Explain the braille reading technique and how it helps individuals with sight impairment to communicate. Then do the following:</a:t>
            </a:r>
          </a:p>
          <a:p>
            <a:pPr marL="685800" lvl="1" indent="-228600">
              <a:buFont typeface="+mj-lt"/>
              <a:buAutoNum type="alphaLcPeriod"/>
            </a:pPr>
            <a:r>
              <a:rPr lang="en-US" sz="1800" dirty="0"/>
              <a:t>Either by sight or by touch, identify the letters of the braille alphabet that spell your name. By sight or touch, decode a braille message at least six words long.</a:t>
            </a:r>
          </a:p>
          <a:p>
            <a:pPr marL="685800" lvl="1" indent="-228600">
              <a:buFont typeface="+mj-lt"/>
              <a:buAutoNum type="alphaLcPeriod"/>
            </a:pPr>
            <a:r>
              <a:rPr lang="en-US" sz="1800" dirty="0"/>
              <a:t>Create a message in braille at least six words long, and share this with your counselor.</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16941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Braille</a:t>
            </a:r>
            <a:endParaRPr lang="en-US" sz="3600" dirty="0"/>
          </a:p>
        </p:txBody>
      </p:sp>
      <p:sp>
        <p:nvSpPr>
          <p:cNvPr id="4" name="Content Placeholder 3"/>
          <p:cNvSpPr>
            <a:spLocks noGrp="1"/>
          </p:cNvSpPr>
          <p:nvPr>
            <p:ph sz="half" idx="1"/>
          </p:nvPr>
        </p:nvSpPr>
        <p:spPr/>
        <p:txBody>
          <a:bodyPr/>
          <a:lstStyle/>
          <a:p>
            <a:r>
              <a:rPr lang="en-US" dirty="0"/>
              <a:t>Braille is a system of raised dots that can be read with the fingers by people who are blind or who have low vision.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680607"/>
            <a:ext cx="4038600" cy="2192382"/>
          </a:xfrm>
        </p:spPr>
      </p:pic>
    </p:spTree>
    <p:extLst>
      <p:ext uri="{BB962C8B-B14F-4D97-AF65-F5344CB8AC3E}">
        <p14:creationId xmlns:p14="http://schemas.microsoft.com/office/powerpoint/2010/main" val="3010658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Braille</a:t>
            </a:r>
            <a:endParaRPr lang="en-US" sz="3600" dirty="0"/>
          </a:p>
        </p:txBody>
      </p:sp>
      <p:sp>
        <p:nvSpPr>
          <p:cNvPr id="4" name="Content Placeholder 3"/>
          <p:cNvSpPr>
            <a:spLocks noGrp="1"/>
          </p:cNvSpPr>
          <p:nvPr>
            <p:ph sz="half" idx="1"/>
          </p:nvPr>
        </p:nvSpPr>
        <p:spPr>
          <a:xfrm>
            <a:off x="457200" y="1600200"/>
            <a:ext cx="3657600" cy="4800600"/>
          </a:xfrm>
        </p:spPr>
        <p:txBody>
          <a:bodyPr>
            <a:normAutofit fontScale="85000" lnSpcReduction="10000"/>
          </a:bodyPr>
          <a:lstStyle/>
          <a:p>
            <a:r>
              <a:rPr lang="en-US" dirty="0"/>
              <a:t>Braille symbols are formed within units of space </a:t>
            </a:r>
            <a:r>
              <a:rPr lang="en-US" dirty="0" smtClean="0"/>
              <a:t>containing six dots known </a:t>
            </a:r>
            <a:r>
              <a:rPr lang="en-US" dirty="0"/>
              <a:t>as braille cells. </a:t>
            </a:r>
            <a:endParaRPr lang="en-US" dirty="0" smtClean="0"/>
          </a:p>
          <a:p>
            <a:r>
              <a:rPr lang="en-US" dirty="0" smtClean="0"/>
              <a:t>Sixty-four </a:t>
            </a:r>
            <a:r>
              <a:rPr lang="en-US" dirty="0"/>
              <a:t>combinations are possible using one or more of these six </a:t>
            </a:r>
            <a:r>
              <a:rPr lang="en-US" dirty="0" smtClean="0"/>
              <a:t>dots. </a:t>
            </a:r>
            <a:endParaRPr lang="en-US" dirty="0" smtClean="0"/>
          </a:p>
          <a:p>
            <a:r>
              <a:rPr lang="en-US" dirty="0" smtClean="0"/>
              <a:t>A </a:t>
            </a:r>
            <a:r>
              <a:rPr lang="en-US" dirty="0"/>
              <a:t>single cell can be used to represent an alphabet letter, number, punctuation mark, or even a whole word. </a:t>
            </a:r>
          </a:p>
        </p:txBody>
      </p:sp>
      <p:pic>
        <p:nvPicPr>
          <p:cNvPr id="8" name="Content Placeholder 7"/>
          <p:cNvPicPr>
            <a:picLocks noGrp="1" noChangeAspect="1"/>
          </p:cNvPicPr>
          <p:nvPr>
            <p:ph sz="half" idx="2"/>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454606"/>
            <a:ext cx="4800600" cy="4800600"/>
          </a:xfrm>
        </p:spPr>
      </p:pic>
    </p:spTree>
    <p:extLst>
      <p:ext uri="{BB962C8B-B14F-4D97-AF65-F5344CB8AC3E}">
        <p14:creationId xmlns:p14="http://schemas.microsoft.com/office/powerpoint/2010/main" val="4291888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dirty="0"/>
              <a:t>Braille</a:t>
            </a:r>
          </a:p>
        </p:txBody>
      </p:sp>
      <p:grpSp>
        <p:nvGrpSpPr>
          <p:cNvPr id="15" name="Group 14"/>
          <p:cNvGrpSpPr/>
          <p:nvPr/>
        </p:nvGrpSpPr>
        <p:grpSpPr>
          <a:xfrm>
            <a:off x="271518" y="2209800"/>
            <a:ext cx="8600963" cy="2059194"/>
            <a:chOff x="543037" y="2209798"/>
            <a:chExt cx="8600963" cy="205919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37" y="2209799"/>
              <a:ext cx="1466850" cy="20478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018" y="2209799"/>
              <a:ext cx="1466850" cy="20478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849" y="2209799"/>
              <a:ext cx="1466850" cy="20478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160" y="2221117"/>
              <a:ext cx="1466850" cy="20478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009" y="2209799"/>
              <a:ext cx="1466697" cy="2047876"/>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2209798"/>
              <a:ext cx="1466850" cy="2047875"/>
            </a:xfrm>
            <a:prstGeom prst="rect">
              <a:avLst/>
            </a:prstGeom>
          </p:spPr>
        </p:pic>
      </p:grpSp>
      <p:sp>
        <p:nvSpPr>
          <p:cNvPr id="16" name="TextBox 15"/>
          <p:cNvSpPr txBox="1"/>
          <p:nvPr/>
        </p:nvSpPr>
        <p:spPr>
          <a:xfrm>
            <a:off x="477570" y="5334000"/>
            <a:ext cx="8001000" cy="369332"/>
          </a:xfrm>
          <a:prstGeom prst="rect">
            <a:avLst/>
          </a:prstGeom>
          <a:noFill/>
        </p:spPr>
        <p:txBody>
          <a:bodyPr wrap="square" rtlCol="0">
            <a:spAutoFit/>
          </a:bodyPr>
          <a:lstStyle/>
          <a:p>
            <a:r>
              <a:rPr lang="en-US" dirty="0" smtClean="0"/>
              <a:t>Decode the above message.</a:t>
            </a:r>
            <a:endParaRPr lang="en-US" dirty="0"/>
          </a:p>
        </p:txBody>
      </p:sp>
      <p:sp>
        <p:nvSpPr>
          <p:cNvPr id="2" name="TextBox 1"/>
          <p:cNvSpPr txBox="1"/>
          <p:nvPr/>
        </p:nvSpPr>
        <p:spPr>
          <a:xfrm>
            <a:off x="457200" y="4735585"/>
            <a:ext cx="8153400" cy="369332"/>
          </a:xfrm>
          <a:prstGeom prst="rect">
            <a:avLst/>
          </a:prstGeom>
          <a:noFill/>
        </p:spPr>
        <p:txBody>
          <a:bodyPr wrap="square" rtlCol="0">
            <a:spAutoFit/>
          </a:bodyPr>
          <a:lstStyle/>
          <a:p>
            <a:r>
              <a:rPr lang="en-US" dirty="0" smtClean="0"/>
              <a:t>_______            _______             _______            _______          _______             _______</a:t>
            </a:r>
            <a:endParaRPr lang="en-US" dirty="0"/>
          </a:p>
        </p:txBody>
      </p:sp>
    </p:spTree>
    <p:extLst>
      <p:ext uri="{BB962C8B-B14F-4D97-AF65-F5344CB8AC3E}">
        <p14:creationId xmlns:p14="http://schemas.microsoft.com/office/powerpoint/2010/main" val="115159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0" y="1752600"/>
            <a:ext cx="6629400" cy="5078313"/>
          </a:xfrm>
          <a:prstGeom prst="rect">
            <a:avLst/>
          </a:prstGeom>
          <a:noFill/>
        </p:spPr>
        <p:txBody>
          <a:bodyPr wrap="square" rtlCol="0">
            <a:spAutoFit/>
          </a:bodyPr>
          <a:lstStyle/>
          <a:p>
            <a:pPr marL="342900" indent="-342900">
              <a:buFont typeface="+mj-lt"/>
              <a:buAutoNum type="arabicPeriod" startAt="3"/>
            </a:pPr>
            <a:r>
              <a:rPr lang="en-US" dirty="0">
                <a:solidFill>
                  <a:srgbClr val="4D4D4D"/>
                </a:solidFill>
              </a:rPr>
              <a:t>Do the following:</a:t>
            </a:r>
          </a:p>
          <a:p>
            <a:pPr marL="800100" lvl="1" indent="-342900">
              <a:buFont typeface="+mj-lt"/>
              <a:buAutoNum type="alphaLcPeriod"/>
            </a:pPr>
            <a:r>
              <a:rPr lang="en-US" dirty="0">
                <a:solidFill>
                  <a:srgbClr val="4D4D4D"/>
                </a:solidFill>
              </a:rPr>
              <a:t>Describe what Morse code is and the various means by which it can be sent. Spell your first name using Morse code. Send or receive a message of six to 10 words using Morse code.</a:t>
            </a:r>
          </a:p>
          <a:p>
            <a:pPr marL="800100" lvl="1" indent="-342900">
              <a:buFont typeface="+mj-lt"/>
              <a:buAutoNum type="alphaLcPeriod"/>
            </a:pPr>
            <a:r>
              <a:rPr lang="en-US" dirty="0">
                <a:solidFill>
                  <a:srgbClr val="4D4D4D"/>
                </a:solidFill>
              </a:rPr>
              <a:t>Describe what American Sign Language (ASL) is and how it is used today. Spell your first name using American Sign Language. Send or receive a message of six to 10 words using ASL</a:t>
            </a:r>
            <a:r>
              <a:rPr lang="en-US" dirty="0" smtClean="0">
                <a:solidFill>
                  <a:srgbClr val="4D4D4D"/>
                </a:solidFill>
              </a:rPr>
              <a:t>.</a:t>
            </a:r>
          </a:p>
          <a:p>
            <a:pPr marL="228600" indent="-228600">
              <a:buFont typeface="+mj-lt"/>
              <a:buAutoNum type="arabicPeriod" startAt="4"/>
            </a:pPr>
            <a:r>
              <a:rPr lang="en-US" dirty="0">
                <a:solidFill>
                  <a:srgbClr val="4D4D4D"/>
                </a:solidFill>
              </a:rPr>
              <a:t>Give your counselor a brief explanation about semaphore, why it is used, how it is used, and where it is used. Explain the difference between semaphore flags and nautical flags. Then do the following:</a:t>
            </a:r>
          </a:p>
          <a:p>
            <a:pPr marL="800100" lvl="1" indent="-342900">
              <a:buFont typeface="+mj-lt"/>
              <a:buAutoNum type="alphaLcPeriod"/>
            </a:pPr>
            <a:r>
              <a:rPr lang="en-US" dirty="0">
                <a:solidFill>
                  <a:srgbClr val="4D4D4D"/>
                </a:solidFill>
              </a:rPr>
              <a:t>Spell your first name using semaphore. Send or receive a message of six to 10 words using semaphore.</a:t>
            </a:r>
          </a:p>
          <a:p>
            <a:pPr marL="800100" lvl="1" indent="-342900">
              <a:buFont typeface="+mj-lt"/>
              <a:buAutoNum type="alphaLcPeriod"/>
            </a:pPr>
            <a:r>
              <a:rPr lang="en-US" dirty="0">
                <a:solidFill>
                  <a:srgbClr val="4D4D4D"/>
                </a:solidFill>
              </a:rPr>
              <a:t>Using illustrations or photographs, identify 10 examples of nautical flags and discuss their importance.</a:t>
            </a:r>
          </a:p>
          <a:p>
            <a:pPr marL="800100" lvl="1" indent="-342900">
              <a:buFont typeface="+mj-lt"/>
              <a:buAutoNum type="alphaLcPeriod"/>
            </a:pPr>
            <a:endParaRPr lang="en-US" dirty="0">
              <a:solidFill>
                <a:srgbClr val="4D4D4D"/>
              </a:solidFill>
            </a:endParaRPr>
          </a:p>
        </p:txBody>
      </p:sp>
      <p:sp>
        <p:nvSpPr>
          <p:cNvPr id="8" name="Rectangle 2"/>
          <p:cNvSpPr txBox="1">
            <a:spLocks noChangeArrowheads="1"/>
          </p:cNvSpPr>
          <p:nvPr/>
        </p:nvSpPr>
        <p:spPr>
          <a:xfrm>
            <a:off x="2286000" y="533400"/>
            <a:ext cx="5334000" cy="1020763"/>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4D4D4D"/>
                </a:solidFill>
              </a:rPr>
              <a:t>Signs, Signals, and Codes Merit Badge Requirements</a:t>
            </a:r>
            <a:endParaRPr lang="en-US" sz="3600" dirty="0">
              <a:solidFill>
                <a:srgbClr val="4D4D4D"/>
              </a:solidFill>
            </a:endParaRPr>
          </a:p>
        </p:txBody>
      </p:sp>
      <p:pic>
        <p:nvPicPr>
          <p:cNvPr id="10" name="Picture 9"/>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72400" y="582613"/>
            <a:ext cx="952500" cy="971550"/>
          </a:xfrm>
          <a:prstGeom prst="rect">
            <a:avLst/>
          </a:prstGeom>
        </p:spPr>
      </p:pic>
    </p:spTree>
    <p:extLst>
      <p:ext uri="{BB962C8B-B14F-4D97-AF65-F5344CB8AC3E}">
        <p14:creationId xmlns:p14="http://schemas.microsoft.com/office/powerpoint/2010/main" val="3317568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6</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Do the following:</a:t>
            </a:r>
          </a:p>
          <a:p>
            <a:pPr marL="685800" lvl="1" indent="-228600">
              <a:buFont typeface="+mj-lt"/>
              <a:buAutoNum type="alphaLcPeriod"/>
            </a:pPr>
            <a:r>
              <a:rPr lang="en-US" sz="1800" dirty="0"/>
              <a:t>Describe to your counselor six sound-only signals that are in use today. Discuss the pros and cons of using sound signals versus other types of signals.</a:t>
            </a:r>
          </a:p>
          <a:p>
            <a:pPr marL="685800" lvl="1" indent="-228600">
              <a:buFont typeface="+mj-lt"/>
              <a:buAutoNum type="alphaLcPeriod"/>
            </a:pPr>
            <a:r>
              <a:rPr lang="en-US" sz="1800" dirty="0"/>
              <a:t>Demonstrate to your counselor six different silent Scout signals. Use these Scout signals to direct the movements and actions of your patrol or troop.</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707886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Sound Signals</a:t>
            </a:r>
            <a:endParaRPr lang="en-US" sz="3600" dirty="0"/>
          </a:p>
        </p:txBody>
      </p:sp>
      <p:sp>
        <p:nvSpPr>
          <p:cNvPr id="3" name="Content Placeholder 2"/>
          <p:cNvSpPr>
            <a:spLocks noGrp="1"/>
          </p:cNvSpPr>
          <p:nvPr>
            <p:ph idx="1"/>
          </p:nvPr>
        </p:nvSpPr>
        <p:spPr/>
        <p:txBody>
          <a:bodyPr/>
          <a:lstStyle/>
          <a:p>
            <a:r>
              <a:rPr lang="en-US" dirty="0" smtClean="0"/>
              <a:t>Fire Alarm</a:t>
            </a:r>
          </a:p>
          <a:p>
            <a:r>
              <a:rPr lang="en-US" dirty="0" smtClean="0"/>
              <a:t>Trains</a:t>
            </a:r>
          </a:p>
          <a:p>
            <a:r>
              <a:rPr lang="en-US" dirty="0" smtClean="0"/>
              <a:t>Boating signals</a:t>
            </a:r>
          </a:p>
          <a:p>
            <a:r>
              <a:rPr lang="en-US" dirty="0" smtClean="0"/>
              <a:t>Ambulance/police siren</a:t>
            </a:r>
          </a:p>
          <a:p>
            <a:r>
              <a:rPr lang="en-US" dirty="0" smtClean="0"/>
              <a:t>School bells</a:t>
            </a:r>
          </a:p>
          <a:p>
            <a:r>
              <a:rPr lang="en-US" dirty="0" smtClean="0"/>
              <a:t>Back-up alarms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192" y="1752600"/>
            <a:ext cx="2655608" cy="2664460"/>
          </a:xfrm>
          <a:prstGeom prst="rect">
            <a:avLst/>
          </a:prstGeom>
        </p:spPr>
      </p:pic>
    </p:spTree>
    <p:extLst>
      <p:ext uri="{BB962C8B-B14F-4D97-AF65-F5344CB8AC3E}">
        <p14:creationId xmlns:p14="http://schemas.microsoft.com/office/powerpoint/2010/main" val="3421470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Pros and Cons of Sound Signals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723320"/>
              </p:ext>
            </p:extLst>
          </p:nvPr>
        </p:nvGraphicFramePr>
        <p:xfrm>
          <a:off x="868680" y="1444798"/>
          <a:ext cx="7406640" cy="3840480"/>
        </p:xfrm>
        <a:graphic>
          <a:graphicData uri="http://schemas.openxmlformats.org/drawingml/2006/table">
            <a:tbl>
              <a:tblPr/>
              <a:tblGrid>
                <a:gridCol w="3715706"/>
                <a:gridCol w="3690934"/>
              </a:tblGrid>
              <a:tr h="0">
                <a:tc>
                  <a:txBody>
                    <a:bodyPr/>
                    <a:lstStyle/>
                    <a:p>
                      <a:r>
                        <a:rPr lang="en-US" sz="2400" b="1" dirty="0"/>
                        <a:t>Pros</a:t>
                      </a:r>
                    </a:p>
                  </a:txBody>
                  <a:tcPr anchor="ctr">
                    <a:lnL>
                      <a:noFill/>
                    </a:lnL>
                    <a:lnR>
                      <a:noFill/>
                    </a:lnR>
                    <a:lnT w="12700" cmpd="sng">
                      <a:noFill/>
                      <a:prstDash val="solid"/>
                    </a:lnT>
                    <a:lnB>
                      <a:noFill/>
                    </a:lnB>
                    <a:lnTlToBr w="12700" cmpd="sng">
                      <a:noFill/>
                      <a:prstDash val="solid"/>
                    </a:lnTlToBr>
                    <a:lnBlToTr w="12700" cmpd="sng">
                      <a:noFill/>
                      <a:prstDash val="solid"/>
                    </a:lnBlToTr>
                  </a:tcPr>
                </a:tc>
                <a:tc>
                  <a:txBody>
                    <a:bodyPr/>
                    <a:lstStyle/>
                    <a:p>
                      <a:r>
                        <a:rPr lang="en-US" sz="2400" b="1" dirty="0"/>
                        <a:t>Cons</a:t>
                      </a:r>
                    </a:p>
                  </a:txBody>
                  <a:tcPr anchor="ctr">
                    <a:lnL>
                      <a:noFill/>
                    </a:lnL>
                    <a:lnR>
                      <a:noFill/>
                    </a:lnR>
                    <a:lnT>
                      <a:noFill/>
                    </a:lnT>
                    <a:lnB>
                      <a:noFill/>
                    </a:lnB>
                  </a:tcPr>
                </a:tc>
              </a:tr>
              <a:tr h="0">
                <a:tc>
                  <a:txBody>
                    <a:bodyPr/>
                    <a:lstStyle/>
                    <a:p>
                      <a:r>
                        <a:rPr lang="en-US" dirty="0"/>
                        <a:t>Can convey information and warnings very quickly e.g. a fire </a:t>
                      </a:r>
                      <a:r>
                        <a:rPr lang="en-US" dirty="0" smtClean="0"/>
                        <a:t>bell.</a:t>
                      </a:r>
                      <a:endParaRPr lang="en-US" dirty="0"/>
                    </a:p>
                  </a:txBody>
                  <a:tcPr anchor="ctr">
                    <a:lnL>
                      <a:noFill/>
                    </a:lnL>
                    <a:lnR>
                      <a:noFill/>
                    </a:lnR>
                    <a:lnT>
                      <a:noFill/>
                    </a:lnT>
                    <a:lnB>
                      <a:noFill/>
                    </a:lnB>
                  </a:tcPr>
                </a:tc>
                <a:tc>
                  <a:txBody>
                    <a:bodyPr/>
                    <a:lstStyle/>
                    <a:p>
                      <a:r>
                        <a:rPr lang="en-US" dirty="0"/>
                        <a:t>Need to know what the sound signal represents in order to understand the </a:t>
                      </a:r>
                      <a:r>
                        <a:rPr lang="en-US" dirty="0" smtClean="0"/>
                        <a:t>information/message. </a:t>
                      </a:r>
                      <a:endParaRPr lang="en-US" dirty="0"/>
                    </a:p>
                  </a:txBody>
                  <a:tcPr anchor="ctr">
                    <a:lnL>
                      <a:noFill/>
                    </a:lnL>
                    <a:lnR>
                      <a:noFill/>
                    </a:lnR>
                    <a:lnT>
                      <a:noFill/>
                    </a:lnT>
                    <a:lnB>
                      <a:noFill/>
                    </a:lnB>
                  </a:tcPr>
                </a:tc>
              </a:tr>
              <a:tr h="0">
                <a:tc>
                  <a:txBody>
                    <a:bodyPr/>
                    <a:lstStyle/>
                    <a:p>
                      <a:r>
                        <a:rPr lang="en-US" dirty="0"/>
                        <a:t>Sounds are accessible and understandable by people no matter what language they </a:t>
                      </a:r>
                      <a:r>
                        <a:rPr lang="en-US" dirty="0" smtClean="0"/>
                        <a:t>speak. </a:t>
                      </a:r>
                      <a:endParaRPr lang="en-US" dirty="0"/>
                    </a:p>
                  </a:txBody>
                  <a:tcPr anchor="ctr">
                    <a:lnL>
                      <a:noFill/>
                    </a:lnL>
                    <a:lnR>
                      <a:noFill/>
                    </a:lnR>
                    <a:lnT>
                      <a:noFill/>
                    </a:lnT>
                    <a:lnB>
                      <a:noFill/>
                    </a:lnB>
                  </a:tcPr>
                </a:tc>
                <a:tc>
                  <a:txBody>
                    <a:bodyPr/>
                    <a:lstStyle/>
                    <a:p>
                      <a:r>
                        <a:rPr lang="en-US" dirty="0"/>
                        <a:t>People with poor hearing might not be able to access the </a:t>
                      </a:r>
                      <a:r>
                        <a:rPr lang="en-US" dirty="0" smtClean="0"/>
                        <a:t>information. </a:t>
                      </a:r>
                      <a:endParaRPr lang="en-US" dirty="0"/>
                    </a:p>
                  </a:txBody>
                  <a:tcPr anchor="ctr">
                    <a:lnL>
                      <a:noFill/>
                    </a:lnL>
                    <a:lnR>
                      <a:noFill/>
                    </a:lnR>
                    <a:lnT>
                      <a:noFill/>
                    </a:lnT>
                    <a:lnB>
                      <a:noFill/>
                    </a:lnB>
                  </a:tcPr>
                </a:tc>
              </a:tr>
              <a:tr h="0">
                <a:tc>
                  <a:txBody>
                    <a:bodyPr/>
                    <a:lstStyle/>
                    <a:p>
                      <a:r>
                        <a:rPr lang="en-US" dirty="0"/>
                        <a:t>Can convey information to many people at </a:t>
                      </a:r>
                      <a:r>
                        <a:rPr lang="en-US" dirty="0" smtClean="0"/>
                        <a:t>once. </a:t>
                      </a:r>
                      <a:endParaRPr lang="en-US" dirty="0"/>
                    </a:p>
                  </a:txBody>
                  <a:tcPr anchor="ctr">
                    <a:lnL>
                      <a:noFill/>
                    </a:lnL>
                    <a:lnR>
                      <a:noFill/>
                    </a:lnR>
                    <a:lnT>
                      <a:noFill/>
                    </a:lnT>
                    <a:lnB>
                      <a:noFill/>
                    </a:lnB>
                  </a:tcPr>
                </a:tc>
                <a:tc>
                  <a:txBody>
                    <a:bodyPr/>
                    <a:lstStyle/>
                    <a:p>
                      <a:r>
                        <a:rPr lang="en-US" dirty="0"/>
                        <a:t>Can be distracting especially if people are trying to </a:t>
                      </a:r>
                      <a:r>
                        <a:rPr lang="en-US" dirty="0" smtClean="0"/>
                        <a:t>concentrate. </a:t>
                      </a:r>
                      <a:endParaRPr lang="en-US" dirty="0"/>
                    </a:p>
                  </a:txBody>
                  <a:tcPr anchor="ctr">
                    <a:lnL>
                      <a:noFill/>
                    </a:lnL>
                    <a:lnR>
                      <a:noFill/>
                    </a:lnR>
                    <a:lnT>
                      <a:noFill/>
                    </a:lnT>
                    <a:lnB>
                      <a:noFill/>
                    </a:lnB>
                  </a:tcPr>
                </a:tc>
              </a:tr>
              <a:tr h="0">
                <a:tc>
                  <a:txBody>
                    <a:bodyPr/>
                    <a:lstStyle/>
                    <a:p>
                      <a:r>
                        <a:rPr lang="en-US" dirty="0"/>
                        <a:t>Humans are sensitive to sound and will often pick information conveyed by sound above other </a:t>
                      </a:r>
                      <a:r>
                        <a:rPr lang="en-US" dirty="0" smtClean="0"/>
                        <a:t>methods. </a:t>
                      </a:r>
                      <a:endParaRPr lang="en-US" dirty="0"/>
                    </a:p>
                  </a:txBody>
                  <a:tcPr anchor="ctr">
                    <a:lnL>
                      <a:noFill/>
                    </a:lnL>
                    <a:lnR>
                      <a:noFill/>
                    </a:lnR>
                    <a:lnT>
                      <a:noFill/>
                    </a:lnT>
                    <a:lnB>
                      <a:noFill/>
                    </a:lnB>
                  </a:tcPr>
                </a:tc>
                <a:tc>
                  <a:txBody>
                    <a:bodyPr/>
                    <a:lstStyle/>
                    <a:p>
                      <a:r>
                        <a:rPr lang="en-US" dirty="0"/>
                        <a:t> </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93217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Silent Scout Signals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163" y="1600200"/>
            <a:ext cx="7163674" cy="4525963"/>
          </a:xfrm>
        </p:spPr>
      </p:pic>
    </p:spTree>
    <p:extLst>
      <p:ext uri="{BB962C8B-B14F-4D97-AF65-F5344CB8AC3E}">
        <p14:creationId xmlns:p14="http://schemas.microsoft.com/office/powerpoint/2010/main" val="274140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7</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On a Scout outing, lay out a trail for your patrol or troop to follow. Cover at least one mile in distance and use at least six different trail signs and markers. After the Scouts have completed the trail, follow no-trace principles by replacing or returning trail markers to their original locations.</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431653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Trail Markers</a:t>
            </a:r>
            <a:endParaRPr lang="en-US" sz="3600" dirty="0"/>
          </a:p>
        </p:txBody>
      </p:sp>
      <p:pic>
        <p:nvPicPr>
          <p:cNvPr id="6" name="Content Placeholder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510313" y="1295400"/>
            <a:ext cx="4123374" cy="5078507"/>
          </a:xfrm>
          <a:prstGeom prst="rect">
            <a:avLst/>
          </a:prstGeom>
        </p:spPr>
      </p:pic>
    </p:spTree>
    <p:extLst>
      <p:ext uri="{BB962C8B-B14F-4D97-AF65-F5344CB8AC3E}">
        <p14:creationId xmlns:p14="http://schemas.microsoft.com/office/powerpoint/2010/main" val="3604494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8</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For THREE of the following activities, demonstrate five signals each. Tell what the signals mean and why they are used:</a:t>
            </a:r>
          </a:p>
          <a:p>
            <a:pPr marL="800100" lvl="1" indent="-342900">
              <a:buFont typeface="+mj-lt"/>
              <a:buAutoNum type="alphaLcPeriod"/>
            </a:pPr>
            <a:r>
              <a:rPr lang="en-US" sz="1800" dirty="0"/>
              <a:t>Sports official's hand signs/signals</a:t>
            </a:r>
          </a:p>
          <a:p>
            <a:pPr marL="800100" lvl="1" indent="-342900">
              <a:buFont typeface="+mj-lt"/>
              <a:buAutoNum type="alphaLcPeriod"/>
            </a:pPr>
            <a:r>
              <a:rPr lang="en-US" sz="1800" dirty="0"/>
              <a:t>Heavy-equipment operator's hand signals</a:t>
            </a:r>
          </a:p>
          <a:p>
            <a:pPr marL="800100" lvl="1" indent="-342900">
              <a:buFont typeface="+mj-lt"/>
              <a:buAutoNum type="alphaLcPeriod"/>
            </a:pPr>
            <a:r>
              <a:rPr lang="en-US" sz="1800" dirty="0"/>
              <a:t>Aircraft carrier catapult crew signals</a:t>
            </a:r>
          </a:p>
          <a:p>
            <a:pPr marL="800100" lvl="1" indent="-342900">
              <a:buFont typeface="+mj-lt"/>
              <a:buAutoNum type="alphaLcPeriod"/>
            </a:pPr>
            <a:r>
              <a:rPr lang="en-US" sz="1800" dirty="0"/>
              <a:t>Cyclist's hand signals</a:t>
            </a:r>
          </a:p>
          <a:p>
            <a:pPr marL="800100" lvl="1" indent="-342900">
              <a:buFont typeface="+mj-lt"/>
              <a:buAutoNum type="alphaLcPeriod"/>
            </a:pPr>
            <a:r>
              <a:rPr lang="en-US" sz="1800" dirty="0"/>
              <a:t>An activity selected by you and your counselor</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2837959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normAutofit fontScale="90000"/>
          </a:bodyPr>
          <a:lstStyle/>
          <a:p>
            <a:pPr algn="l"/>
            <a:r>
              <a:rPr lang="en-US" sz="3600" dirty="0" smtClean="0"/>
              <a:t>Sports Official's Hand Signs/Signals: Football</a:t>
            </a:r>
            <a:endParaRPr lang="en-US" sz="36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308" y="1752600"/>
            <a:ext cx="7159092" cy="4223349"/>
          </a:xfrm>
        </p:spPr>
      </p:pic>
    </p:spTree>
    <p:extLst>
      <p:ext uri="{BB962C8B-B14F-4D97-AF65-F5344CB8AC3E}">
        <p14:creationId xmlns:p14="http://schemas.microsoft.com/office/powerpoint/2010/main" val="3830619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normAutofit fontScale="90000"/>
          </a:bodyPr>
          <a:lstStyle/>
          <a:p>
            <a:pPr algn="l"/>
            <a:r>
              <a:rPr lang="en-US" sz="3600" dirty="0" smtClean="0"/>
              <a:t>Sports Official's Hand Signs/Signals: Basketball</a:t>
            </a:r>
            <a:endParaRPr lang="en-US" sz="36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85"/>
          <a:stretch/>
        </p:blipFill>
        <p:spPr>
          <a:xfrm>
            <a:off x="990600" y="1600200"/>
            <a:ext cx="7100534" cy="4572000"/>
          </a:xfrm>
        </p:spPr>
      </p:pic>
    </p:spTree>
    <p:extLst>
      <p:ext uri="{BB962C8B-B14F-4D97-AF65-F5344CB8AC3E}">
        <p14:creationId xmlns:p14="http://schemas.microsoft.com/office/powerpoint/2010/main" val="1001769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rmAutofit fontScale="90000"/>
          </a:bodyPr>
          <a:lstStyle/>
          <a:p>
            <a:pPr algn="l"/>
            <a:r>
              <a:rPr lang="en-US" sz="3600" dirty="0" smtClean="0"/>
              <a:t>Sports Official's Hand Signs/Signals: Baseball/Softball</a:t>
            </a:r>
            <a:endParaRPr lang="en-US" sz="3600" dirty="0"/>
          </a:p>
        </p:txBody>
      </p:sp>
      <p:pic>
        <p:nvPicPr>
          <p:cNvPr id="5" name="Content Placeholder 4"/>
          <p:cNvPicPr>
            <a:picLocks noGrp="1" noChangeAspect="1"/>
          </p:cNvPicPr>
          <p:nvPr>
            <p:ph idx="1"/>
          </p:nvPr>
        </p:nvPicPr>
        <p:blipFill>
          <a:blip r:embed="rId2"/>
          <a:stretch>
            <a:fillRect/>
          </a:stretch>
        </p:blipFill>
        <p:spPr>
          <a:xfrm>
            <a:off x="457200" y="1828800"/>
            <a:ext cx="8215953" cy="3657600"/>
          </a:xfrm>
          <a:prstGeom prst="rect">
            <a:avLst/>
          </a:prstGeom>
        </p:spPr>
      </p:pic>
    </p:spTree>
    <p:extLst>
      <p:ext uri="{BB962C8B-B14F-4D97-AF65-F5344CB8AC3E}">
        <p14:creationId xmlns:p14="http://schemas.microsoft.com/office/powerpoint/2010/main" val="155654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0" y="533400"/>
            <a:ext cx="5334000" cy="1020763"/>
          </a:xfrm>
        </p:spPr>
        <p:txBody>
          <a:bodyPr>
            <a:normAutofit fontScale="90000"/>
          </a:bodyPr>
          <a:lstStyle/>
          <a:p>
            <a:pPr algn="l"/>
            <a:r>
              <a:rPr lang="en-US" sz="3600" b="1" dirty="0">
                <a:solidFill>
                  <a:srgbClr val="4D4D4D"/>
                </a:solidFill>
              </a:rPr>
              <a:t>Signs, Signals, and Codes Merit Badge Requirements</a:t>
            </a:r>
            <a:endParaRPr lang="en-US" sz="3600" dirty="0">
              <a:solidFill>
                <a:srgbClr val="4D4D4D"/>
              </a:solidFill>
            </a:endParaRPr>
          </a:p>
        </p:txBody>
      </p:sp>
      <p:sp>
        <p:nvSpPr>
          <p:cNvPr id="4" name="TextBox 3"/>
          <p:cNvSpPr txBox="1"/>
          <p:nvPr/>
        </p:nvSpPr>
        <p:spPr>
          <a:xfrm>
            <a:off x="2286000" y="1752600"/>
            <a:ext cx="6096000" cy="4247317"/>
          </a:xfrm>
          <a:prstGeom prst="rect">
            <a:avLst/>
          </a:prstGeom>
          <a:noFill/>
        </p:spPr>
        <p:txBody>
          <a:bodyPr wrap="square" rtlCol="0">
            <a:spAutoFit/>
          </a:bodyPr>
          <a:lstStyle/>
          <a:p>
            <a:pPr marL="228600" indent="-228600">
              <a:buFont typeface="+mj-lt"/>
              <a:buAutoNum type="arabicPeriod" startAt="5"/>
            </a:pPr>
            <a:r>
              <a:rPr lang="en-US" dirty="0">
                <a:solidFill>
                  <a:srgbClr val="4D4D4D"/>
                </a:solidFill>
              </a:rPr>
              <a:t>Explain the braille reading technique and how it helps individuals with sight impairment to communicate. Then do the following:</a:t>
            </a:r>
          </a:p>
          <a:p>
            <a:pPr marL="685800" lvl="1" indent="-228600">
              <a:buFont typeface="+mj-lt"/>
              <a:buAutoNum type="alphaLcPeriod"/>
            </a:pPr>
            <a:r>
              <a:rPr lang="en-US" dirty="0">
                <a:solidFill>
                  <a:srgbClr val="4D4D4D"/>
                </a:solidFill>
              </a:rPr>
              <a:t>Either by sight or by touch, identify the letters of the braille alphabet that spell your name. By sight or touch, decode a braille message at least six words long.</a:t>
            </a:r>
          </a:p>
          <a:p>
            <a:pPr marL="685800" lvl="1" indent="-228600">
              <a:buFont typeface="+mj-lt"/>
              <a:buAutoNum type="alphaLcPeriod"/>
            </a:pPr>
            <a:r>
              <a:rPr lang="en-US" dirty="0">
                <a:solidFill>
                  <a:srgbClr val="4D4D4D"/>
                </a:solidFill>
              </a:rPr>
              <a:t>Create a message in braille at least six words long, and share this with your counselor.</a:t>
            </a:r>
          </a:p>
          <a:p>
            <a:pPr marL="228600" indent="-228600">
              <a:buFont typeface="+mj-lt"/>
              <a:buAutoNum type="arabicPeriod" startAt="5"/>
            </a:pPr>
            <a:r>
              <a:rPr lang="en-US" dirty="0">
                <a:solidFill>
                  <a:srgbClr val="4D4D4D"/>
                </a:solidFill>
              </a:rPr>
              <a:t>Do the following:</a:t>
            </a:r>
          </a:p>
          <a:p>
            <a:pPr marL="685800" lvl="1" indent="-228600">
              <a:buFont typeface="+mj-lt"/>
              <a:buAutoNum type="alphaLcPeriod"/>
            </a:pPr>
            <a:r>
              <a:rPr lang="en-US" dirty="0">
                <a:solidFill>
                  <a:srgbClr val="4D4D4D"/>
                </a:solidFill>
              </a:rPr>
              <a:t>Describe to your counselor six sound-only signals that are in use today. Discuss the pros and cons of using sound signals versus other types of signals.</a:t>
            </a:r>
          </a:p>
          <a:p>
            <a:pPr marL="685800" lvl="1" indent="-228600">
              <a:buFont typeface="+mj-lt"/>
              <a:buAutoNum type="alphaLcPeriod"/>
            </a:pPr>
            <a:r>
              <a:rPr lang="en-US" dirty="0">
                <a:solidFill>
                  <a:srgbClr val="4D4D4D"/>
                </a:solidFill>
              </a:rPr>
              <a:t>Demonstrate to your counselor six different silent Scout signals. Use these Scout signals to direct the movements and actions of your patrol or troop.</a:t>
            </a:r>
          </a:p>
        </p:txBody>
      </p:sp>
      <p:pic>
        <p:nvPicPr>
          <p:cNvPr id="5" name="Picture 4"/>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72400" y="582613"/>
            <a:ext cx="952500" cy="971550"/>
          </a:xfrm>
          <a:prstGeom prst="rect">
            <a:avLst/>
          </a:prstGeom>
        </p:spPr>
      </p:pic>
    </p:spTree>
    <p:extLst>
      <p:ext uri="{BB962C8B-B14F-4D97-AF65-F5344CB8AC3E}">
        <p14:creationId xmlns:p14="http://schemas.microsoft.com/office/powerpoint/2010/main" val="2187950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normAutofit fontScale="90000"/>
          </a:bodyPr>
          <a:lstStyle/>
          <a:p>
            <a:pPr algn="l"/>
            <a:r>
              <a:rPr lang="en-US" sz="3600" dirty="0" smtClean="0"/>
              <a:t>Sports Official's Hand Signs/Signals: Volleyball</a:t>
            </a:r>
            <a:endParaRPr lang="en-US" sz="36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2757"/>
          <a:stretch/>
        </p:blipFill>
        <p:spPr>
          <a:xfrm>
            <a:off x="1524000" y="1600200"/>
            <a:ext cx="5943600" cy="4182723"/>
          </a:xfrm>
        </p:spPr>
      </p:pic>
    </p:spTree>
    <p:extLst>
      <p:ext uri="{BB962C8B-B14F-4D97-AF65-F5344CB8AC3E}">
        <p14:creationId xmlns:p14="http://schemas.microsoft.com/office/powerpoint/2010/main" val="616075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normAutofit fontScale="90000"/>
          </a:bodyPr>
          <a:lstStyle/>
          <a:p>
            <a:pPr algn="l"/>
            <a:r>
              <a:rPr lang="en-US" sz="3600" dirty="0" smtClean="0"/>
              <a:t>Heavy-</a:t>
            </a:r>
            <a:r>
              <a:rPr lang="en-US" sz="4000" dirty="0" smtClean="0"/>
              <a:t>E</a:t>
            </a:r>
            <a:r>
              <a:rPr lang="en-US" sz="3600" dirty="0" smtClean="0"/>
              <a:t>quipment Operator's Hand Signals</a:t>
            </a:r>
            <a:endParaRPr lang="en-US" sz="3600" dirty="0"/>
          </a:p>
        </p:txBody>
      </p:sp>
      <p:sp>
        <p:nvSpPr>
          <p:cNvPr id="7" name="Text Placeholder 6"/>
          <p:cNvSpPr>
            <a:spLocks noGrp="1"/>
          </p:cNvSpPr>
          <p:nvPr>
            <p:ph type="body" idx="1"/>
          </p:nvPr>
        </p:nvSpPr>
        <p:spPr/>
        <p:txBody>
          <a:bodyPr/>
          <a:lstStyle/>
          <a:p>
            <a:pPr algn="ctr"/>
            <a:r>
              <a:rPr lang="en-US" dirty="0" smtClean="0"/>
              <a:t>Excavator Hand Signals</a:t>
            </a:r>
            <a:endParaRPr lang="en-US" dirty="0"/>
          </a:p>
        </p:txBody>
      </p:sp>
      <p:sp>
        <p:nvSpPr>
          <p:cNvPr id="8" name="Text Placeholder 7"/>
          <p:cNvSpPr>
            <a:spLocks noGrp="1"/>
          </p:cNvSpPr>
          <p:nvPr>
            <p:ph type="body" sz="quarter" idx="3"/>
          </p:nvPr>
        </p:nvSpPr>
        <p:spPr/>
        <p:txBody>
          <a:bodyPr/>
          <a:lstStyle/>
          <a:p>
            <a:pPr algn="ctr"/>
            <a:r>
              <a:rPr lang="en-US" dirty="0" smtClean="0"/>
              <a:t>Spotter Hand Signals</a:t>
            </a:r>
            <a:endParaRPr lang="en-US" dirty="0"/>
          </a:p>
        </p:txBody>
      </p:sp>
      <p:pic>
        <p:nvPicPr>
          <p:cNvPr id="12" name="Content Placeholder 11"/>
          <p:cNvPicPr>
            <a:picLocks noGrp="1" noChangeAspect="1"/>
          </p:cNvPicPr>
          <p:nvPr>
            <p:ph sz="half" idx="2"/>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028"/>
          <a:stretch/>
        </p:blipFill>
        <p:spPr>
          <a:xfrm>
            <a:off x="304800" y="2514600"/>
            <a:ext cx="4040188" cy="2879002"/>
          </a:xfrm>
        </p:spPr>
      </p:pic>
      <p:pic>
        <p:nvPicPr>
          <p:cNvPr id="16" name="Content Placeholder 15"/>
          <p:cNvPicPr>
            <a:picLocks noGrp="1" noChangeAspect="1"/>
          </p:cNvPicPr>
          <p:nvPr>
            <p:ph sz="quarter" idx="4"/>
          </p:nvPr>
        </p:nvPicPr>
        <p:blipFill>
          <a:blip r:embed="rId3">
            <a:clrChange>
              <a:clrFrom>
                <a:srgbClr val="FFFFFF"/>
              </a:clrFrom>
              <a:clrTo>
                <a:srgbClr val="FFFFFF">
                  <a:alpha val="0"/>
                </a:srgbClr>
              </a:clrTo>
            </a:clrChange>
          </a:blip>
          <a:stretch>
            <a:fillRect/>
          </a:stretch>
        </p:blipFill>
        <p:spPr>
          <a:xfrm>
            <a:off x="4681239" y="2819400"/>
            <a:ext cx="4015740" cy="2590800"/>
          </a:xfrm>
          <a:prstGeom prst="rect">
            <a:avLst/>
          </a:prstGeom>
        </p:spPr>
      </p:pic>
    </p:spTree>
    <p:extLst>
      <p:ext uri="{BB962C8B-B14F-4D97-AF65-F5344CB8AC3E}">
        <p14:creationId xmlns:p14="http://schemas.microsoft.com/office/powerpoint/2010/main" val="3223245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normAutofit fontScale="90000"/>
          </a:bodyPr>
          <a:lstStyle/>
          <a:p>
            <a:pPr algn="l"/>
            <a:r>
              <a:rPr lang="en-US" sz="3600" dirty="0" smtClean="0"/>
              <a:t>Aircraft Carrier Catapult Crew Signals</a:t>
            </a:r>
            <a:endParaRPr lang="en-US" sz="3600" dirty="0"/>
          </a:p>
        </p:txBody>
      </p:sp>
      <p:pic>
        <p:nvPicPr>
          <p:cNvPr id="4" name="Content Placeholder 3"/>
          <p:cNvPicPr>
            <a:picLocks noGrp="1" noChangeAspect="1"/>
          </p:cNvPicPr>
          <p:nvPr>
            <p:ph idx="1"/>
          </p:nvPr>
        </p:nvPicPr>
        <p:blipFill>
          <a:blip r:embed="rId2"/>
          <a:stretch>
            <a:fillRect/>
          </a:stretch>
        </p:blipFill>
        <p:spPr>
          <a:xfrm>
            <a:off x="2686239" y="1219200"/>
            <a:ext cx="3962400" cy="5334455"/>
          </a:xfrm>
          <a:prstGeom prst="rect">
            <a:avLst/>
          </a:prstGeom>
        </p:spPr>
      </p:pic>
    </p:spTree>
    <p:extLst>
      <p:ext uri="{BB962C8B-B14F-4D97-AF65-F5344CB8AC3E}">
        <p14:creationId xmlns:p14="http://schemas.microsoft.com/office/powerpoint/2010/main" val="3179934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Cyclist's Hand Signals</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238" y="1828800"/>
            <a:ext cx="8183562" cy="4091781"/>
          </a:xfrm>
        </p:spPr>
      </p:pic>
    </p:spTree>
    <p:extLst>
      <p:ext uri="{BB962C8B-B14F-4D97-AF65-F5344CB8AC3E}">
        <p14:creationId xmlns:p14="http://schemas.microsoft.com/office/powerpoint/2010/main" val="97451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Motorcycle Hand Signals</a:t>
            </a:r>
            <a:endParaRPr lang="en-US" sz="36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50" t="16836" b="1133"/>
          <a:stretch/>
        </p:blipFill>
        <p:spPr>
          <a:xfrm>
            <a:off x="2095500" y="1371600"/>
            <a:ext cx="4953000" cy="5206556"/>
          </a:xfrm>
        </p:spPr>
      </p:pic>
    </p:spTree>
    <p:extLst>
      <p:ext uri="{BB962C8B-B14F-4D97-AF65-F5344CB8AC3E}">
        <p14:creationId xmlns:p14="http://schemas.microsoft.com/office/powerpoint/2010/main" val="337961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9</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Share with your counselor 10 examples of symbols used in everyday life. Design your own symbol. Share it with your counselor and explain what it means. Then do the following:</a:t>
            </a:r>
          </a:p>
          <a:p>
            <a:pPr marL="800100" lvl="1" indent="-342900">
              <a:buFont typeface="+mj-lt"/>
              <a:buAutoNum type="alphaLcPeriod"/>
            </a:pPr>
            <a:r>
              <a:rPr lang="en-US" sz="1800" dirty="0"/>
              <a:t>Show examples of 10 traffic signs and explain their meaning.</a:t>
            </a:r>
          </a:p>
          <a:p>
            <a:pPr marL="800100" lvl="1" indent="-342900">
              <a:buFont typeface="+mj-lt"/>
              <a:buAutoNum type="alphaLcPeriod"/>
            </a:pPr>
            <a:r>
              <a:rPr lang="en-US" sz="1800" dirty="0"/>
              <a:t>Using a topographical map, explain what a map legend is and discuss its importance. Point out 10 map symbols and explain the meaning of each.</a:t>
            </a:r>
          </a:p>
          <a:p>
            <a:pPr marL="800100" lvl="1" indent="-342900">
              <a:buFont typeface="+mj-lt"/>
              <a:buAutoNum type="alphaLcPeriod"/>
            </a:pPr>
            <a:r>
              <a:rPr lang="en-US" sz="1800" dirty="0"/>
              <a:t>Discuss text-message symbols and why they are commonly used. Give examples of your favorite 10 text symbols or emoticons. Then see if your counselor or parent can identify the meaning or usage of each symbol.</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4253752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Everyday Symbols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347" y="1219200"/>
            <a:ext cx="4203305" cy="5369586"/>
          </a:xfrm>
        </p:spPr>
      </p:pic>
    </p:spTree>
    <p:extLst>
      <p:ext uri="{BB962C8B-B14F-4D97-AF65-F5344CB8AC3E}">
        <p14:creationId xmlns:p14="http://schemas.microsoft.com/office/powerpoint/2010/main" val="422180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fontScale="90000"/>
          </a:bodyPr>
          <a:lstStyle/>
          <a:p>
            <a:pPr algn="l"/>
            <a:r>
              <a:rPr lang="en-US" sz="3600" dirty="0"/>
              <a:t>5 Cardinal Rules of Symbol </a:t>
            </a:r>
            <a:r>
              <a:rPr lang="en-US" sz="3600" dirty="0" smtClean="0"/>
              <a:t>Design</a:t>
            </a:r>
            <a:endParaRPr lang="en-US" sz="3600" dirty="0"/>
          </a:p>
        </p:txBody>
      </p:sp>
      <p:sp>
        <p:nvSpPr>
          <p:cNvPr id="3" name="Content Placeholder 2"/>
          <p:cNvSpPr>
            <a:spLocks noGrp="1"/>
          </p:cNvSpPr>
          <p:nvPr>
            <p:ph idx="1"/>
          </p:nvPr>
        </p:nvSpPr>
        <p:spPr>
          <a:xfrm>
            <a:off x="457200" y="1600200"/>
            <a:ext cx="8229600" cy="5181600"/>
          </a:xfrm>
        </p:spPr>
        <p:txBody>
          <a:bodyPr>
            <a:normAutofit fontScale="62500" lnSpcReduction="20000"/>
          </a:bodyPr>
          <a:lstStyle/>
          <a:p>
            <a:r>
              <a:rPr lang="en-US" dirty="0" smtClean="0"/>
              <a:t>Your symbol </a:t>
            </a:r>
            <a:r>
              <a:rPr lang="en-US" dirty="0"/>
              <a:t>should reflect your </a:t>
            </a:r>
            <a:r>
              <a:rPr lang="en-US" dirty="0" smtClean="0"/>
              <a:t>idea </a:t>
            </a:r>
            <a:r>
              <a:rPr lang="en-US" dirty="0"/>
              <a:t>in a unique and honest way</a:t>
            </a:r>
            <a:r>
              <a:rPr lang="en-US" dirty="0" smtClean="0"/>
              <a:t>.</a:t>
            </a:r>
          </a:p>
          <a:p>
            <a:pPr lvl="1"/>
            <a:r>
              <a:rPr lang="en-US" dirty="0" smtClean="0"/>
              <a:t>Your symbol should </a:t>
            </a:r>
            <a:r>
              <a:rPr lang="en-US" dirty="0"/>
              <a:t>relate to </a:t>
            </a:r>
            <a:r>
              <a:rPr lang="en-US" dirty="0" smtClean="0"/>
              <a:t>the idea you are trying to express.</a:t>
            </a:r>
          </a:p>
          <a:p>
            <a:r>
              <a:rPr lang="en-US" dirty="0" smtClean="0"/>
              <a:t>Avoid </a:t>
            </a:r>
            <a:r>
              <a:rPr lang="en-US" dirty="0"/>
              <a:t>too much detail. </a:t>
            </a:r>
            <a:endParaRPr lang="en-US" dirty="0" smtClean="0"/>
          </a:p>
          <a:p>
            <a:pPr lvl="1"/>
            <a:r>
              <a:rPr lang="en-US" dirty="0"/>
              <a:t>Simple </a:t>
            </a:r>
            <a:r>
              <a:rPr lang="en-US" dirty="0" smtClean="0"/>
              <a:t>symbols </a:t>
            </a:r>
            <a:r>
              <a:rPr lang="en-US" dirty="0"/>
              <a:t>are recognized faster than complex ones. Strong lines and letters show up better than thin ones, and clean, simple </a:t>
            </a:r>
            <a:r>
              <a:rPr lang="en-US" dirty="0" smtClean="0"/>
              <a:t>symbols </a:t>
            </a:r>
            <a:r>
              <a:rPr lang="en-US" dirty="0"/>
              <a:t>reduce and enlarge much better than complicated ones. </a:t>
            </a:r>
          </a:p>
          <a:p>
            <a:r>
              <a:rPr lang="en-US" dirty="0"/>
              <a:t>Your </a:t>
            </a:r>
            <a:r>
              <a:rPr lang="en-US" dirty="0" smtClean="0"/>
              <a:t>symbol should </a:t>
            </a:r>
            <a:r>
              <a:rPr lang="en-US" dirty="0"/>
              <a:t>work well in black and white (one-color printing</a:t>
            </a:r>
            <a:r>
              <a:rPr lang="en-US" dirty="0" smtClean="0"/>
              <a:t>).</a:t>
            </a:r>
          </a:p>
          <a:p>
            <a:pPr lvl="1"/>
            <a:r>
              <a:rPr lang="en-US" dirty="0"/>
              <a:t>If it doesn't look good in black and white, it won't look good it any color.  </a:t>
            </a:r>
          </a:p>
          <a:p>
            <a:r>
              <a:rPr lang="en-US" dirty="0"/>
              <a:t>Make sure your </a:t>
            </a:r>
            <a:r>
              <a:rPr lang="en-US" dirty="0" smtClean="0"/>
              <a:t>symbol is scalable</a:t>
            </a:r>
            <a:r>
              <a:rPr lang="en-US" dirty="0"/>
              <a:t>. </a:t>
            </a:r>
            <a:endParaRPr lang="en-US" dirty="0" smtClean="0"/>
          </a:p>
          <a:p>
            <a:pPr lvl="1"/>
            <a:r>
              <a:rPr lang="en-US" dirty="0"/>
              <a:t>It should be aesthetically pleasing in both small and large </a:t>
            </a:r>
            <a:r>
              <a:rPr lang="en-US" dirty="0" smtClean="0"/>
              <a:t>sizes as well as in </a:t>
            </a:r>
            <a:r>
              <a:rPr lang="en-US" dirty="0"/>
              <a:t>a variety of mediums. </a:t>
            </a:r>
          </a:p>
          <a:p>
            <a:r>
              <a:rPr lang="en-US" dirty="0"/>
              <a:t>Your </a:t>
            </a:r>
            <a:r>
              <a:rPr lang="en-US" dirty="0" smtClean="0"/>
              <a:t>symbol should </a:t>
            </a:r>
            <a:r>
              <a:rPr lang="en-US" dirty="0"/>
              <a:t>be artistically balanced</a:t>
            </a:r>
            <a:r>
              <a:rPr lang="en-US" dirty="0" smtClean="0"/>
              <a:t>.</a:t>
            </a:r>
          </a:p>
          <a:p>
            <a:pPr lvl="1"/>
            <a:r>
              <a:rPr lang="en-US" dirty="0"/>
              <a:t>The best way to explain this is that your </a:t>
            </a:r>
            <a:r>
              <a:rPr lang="en-US" dirty="0" smtClean="0"/>
              <a:t>symbol </a:t>
            </a:r>
            <a:r>
              <a:rPr lang="en-US" dirty="0"/>
              <a:t>should seem "balanced" to the eye--no one part should overpower the rest. </a:t>
            </a:r>
            <a:endParaRPr lang="en-US" dirty="0" smtClean="0"/>
          </a:p>
          <a:p>
            <a:pPr lvl="1"/>
            <a:r>
              <a:rPr lang="en-US" dirty="0" smtClean="0"/>
              <a:t>Just </a:t>
            </a:r>
            <a:r>
              <a:rPr lang="en-US" dirty="0"/>
              <a:t>as a painting would look odd if all the color and details were segregated in one corner, so do asymmetric </a:t>
            </a:r>
            <a:r>
              <a:rPr lang="en-US" dirty="0" smtClean="0"/>
              <a:t>symbols. </a:t>
            </a:r>
          </a:p>
          <a:p>
            <a:pPr lvl="1"/>
            <a:r>
              <a:rPr lang="en-US" dirty="0" smtClean="0"/>
              <a:t>Color</a:t>
            </a:r>
            <a:r>
              <a:rPr lang="en-US" dirty="0"/>
              <a:t>, line density and shape all affect a </a:t>
            </a:r>
            <a:r>
              <a:rPr lang="en-US" dirty="0" smtClean="0"/>
              <a:t>symbol's </a:t>
            </a:r>
            <a:r>
              <a:rPr lang="en-US" dirty="0"/>
              <a:t>balance.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0"/>
            <a:ext cx="2857500" cy="1600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762"/>
          <a:stretch/>
        </p:blipFill>
        <p:spPr>
          <a:xfrm>
            <a:off x="4065270" y="0"/>
            <a:ext cx="2240280" cy="1600200"/>
          </a:xfrm>
          <a:prstGeom prst="rect">
            <a:avLst/>
          </a:prstGeom>
        </p:spPr>
      </p:pic>
    </p:spTree>
    <p:extLst>
      <p:ext uri="{BB962C8B-B14F-4D97-AF65-F5344CB8AC3E}">
        <p14:creationId xmlns:p14="http://schemas.microsoft.com/office/powerpoint/2010/main" val="3015199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Traffic Signs</a:t>
            </a:r>
            <a:endParaRPr lang="en-US" sz="3600" dirty="0"/>
          </a:p>
        </p:txBody>
      </p:sp>
      <p:pic>
        <p:nvPicPr>
          <p:cNvPr id="6" name="Content Placeholder 5"/>
          <p:cNvPicPr>
            <a:picLocks noGrp="1" noChangeAspect="1"/>
          </p:cNvPicPr>
          <p:nvPr>
            <p:ph idx="1"/>
          </p:nvPr>
        </p:nvPicPr>
        <p:blipFill>
          <a:blip r:embed="rId2"/>
          <a:stretch>
            <a:fillRect/>
          </a:stretch>
        </p:blipFill>
        <p:spPr>
          <a:xfrm>
            <a:off x="2057401" y="1206088"/>
            <a:ext cx="5060358" cy="5347112"/>
          </a:xfrm>
          <a:prstGeom prst="rect">
            <a:avLst/>
          </a:prstGeom>
        </p:spPr>
      </p:pic>
    </p:spTree>
    <p:extLst>
      <p:ext uri="{BB962C8B-B14F-4D97-AF65-F5344CB8AC3E}">
        <p14:creationId xmlns:p14="http://schemas.microsoft.com/office/powerpoint/2010/main" val="1272764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Topographic Map Legend</a:t>
            </a:r>
            <a:endParaRPr lang="en-US" sz="3600" dirty="0"/>
          </a:p>
        </p:txBody>
      </p:sp>
      <p:sp>
        <p:nvSpPr>
          <p:cNvPr id="4" name="Content Placeholder 3"/>
          <p:cNvSpPr>
            <a:spLocks noGrp="1"/>
          </p:cNvSpPr>
          <p:nvPr>
            <p:ph sz="half" idx="1"/>
          </p:nvPr>
        </p:nvSpPr>
        <p:spPr>
          <a:xfrm>
            <a:off x="457200" y="3124200"/>
            <a:ext cx="8001000" cy="3001963"/>
          </a:xfrm>
        </p:spPr>
        <p:txBody>
          <a:bodyPr>
            <a:normAutofit/>
          </a:bodyPr>
          <a:lstStyle/>
          <a:p>
            <a:r>
              <a:rPr lang="en-US" sz="2000" dirty="0"/>
              <a:t>A </a:t>
            </a:r>
            <a:r>
              <a:rPr lang="en-US" sz="2000" b="1" dirty="0"/>
              <a:t>map legend</a:t>
            </a:r>
            <a:r>
              <a:rPr lang="en-US" sz="2000" dirty="0"/>
              <a:t> is a description, explanation, or table of symbols printed on a map or chart to permit a better understanding or interpretation of it. </a:t>
            </a:r>
            <a:endParaRPr lang="en-US" sz="2000" dirty="0" smtClean="0"/>
          </a:p>
          <a:p>
            <a:r>
              <a:rPr lang="en-US" sz="2000" dirty="0" smtClean="0"/>
              <a:t>Map </a:t>
            </a:r>
            <a:r>
              <a:rPr lang="en-US" sz="2000" dirty="0"/>
              <a:t>legends usually contain information on the map scale as well.</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2900" y="1360345"/>
            <a:ext cx="8229600" cy="1517903"/>
          </a:xfrm>
        </p:spPr>
      </p:pic>
    </p:spTree>
    <p:extLst>
      <p:ext uri="{BB962C8B-B14F-4D97-AF65-F5344CB8AC3E}">
        <p14:creationId xmlns:p14="http://schemas.microsoft.com/office/powerpoint/2010/main" val="334002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0" y="533400"/>
            <a:ext cx="4953000" cy="1020763"/>
          </a:xfrm>
        </p:spPr>
        <p:txBody>
          <a:bodyPr>
            <a:normAutofit fontScale="90000"/>
          </a:bodyPr>
          <a:lstStyle/>
          <a:p>
            <a:pPr algn="l"/>
            <a:r>
              <a:rPr lang="en-US" sz="3600" b="1" dirty="0">
                <a:solidFill>
                  <a:srgbClr val="4D4D4D"/>
                </a:solidFill>
              </a:rPr>
              <a:t>Signs, Signals, and Codes Merit Badge Requirements</a:t>
            </a:r>
            <a:endParaRPr lang="en-US" sz="3600" dirty="0">
              <a:solidFill>
                <a:srgbClr val="4D4D4D"/>
              </a:solidFill>
            </a:endParaRPr>
          </a:p>
        </p:txBody>
      </p:sp>
      <p:sp>
        <p:nvSpPr>
          <p:cNvPr id="4" name="TextBox 3"/>
          <p:cNvSpPr txBox="1"/>
          <p:nvPr/>
        </p:nvSpPr>
        <p:spPr>
          <a:xfrm>
            <a:off x="2286000" y="1752600"/>
            <a:ext cx="6096000" cy="3693319"/>
          </a:xfrm>
          <a:prstGeom prst="rect">
            <a:avLst/>
          </a:prstGeom>
          <a:noFill/>
        </p:spPr>
        <p:txBody>
          <a:bodyPr wrap="square" rtlCol="0">
            <a:spAutoFit/>
          </a:bodyPr>
          <a:lstStyle/>
          <a:p>
            <a:pPr marL="342900" indent="-342900">
              <a:buFont typeface="+mj-lt"/>
              <a:buAutoNum type="arabicPeriod" startAt="7"/>
            </a:pPr>
            <a:r>
              <a:rPr lang="en-US" dirty="0">
                <a:solidFill>
                  <a:srgbClr val="4D4D4D"/>
                </a:solidFill>
              </a:rPr>
              <a:t>On a Scout outing, lay out a trail for your patrol or troop to follow. Cover at least one mile in distance and use at least six different trail signs and markers. After the Scouts have completed the trail, follow no-trace principles by replacing or returning trail markers to their original locations.</a:t>
            </a:r>
          </a:p>
          <a:p>
            <a:pPr marL="342900" indent="-342900">
              <a:buFont typeface="+mj-lt"/>
              <a:buAutoNum type="arabicPeriod" startAt="7"/>
            </a:pPr>
            <a:r>
              <a:rPr lang="en-US" dirty="0">
                <a:solidFill>
                  <a:srgbClr val="4D4D4D"/>
                </a:solidFill>
              </a:rPr>
              <a:t>For THREE of the following activities, demonstrate five signals each. Tell what the signals mean and why they are used:</a:t>
            </a:r>
          </a:p>
          <a:p>
            <a:pPr marL="800100" lvl="1" indent="-342900">
              <a:buFont typeface="+mj-lt"/>
              <a:buAutoNum type="alphaLcPeriod"/>
            </a:pPr>
            <a:r>
              <a:rPr lang="en-US" dirty="0">
                <a:solidFill>
                  <a:srgbClr val="4D4D4D"/>
                </a:solidFill>
              </a:rPr>
              <a:t>Sports official's hand signs/signals</a:t>
            </a:r>
          </a:p>
          <a:p>
            <a:pPr marL="800100" lvl="1" indent="-342900">
              <a:buFont typeface="+mj-lt"/>
              <a:buAutoNum type="alphaLcPeriod"/>
            </a:pPr>
            <a:r>
              <a:rPr lang="en-US" dirty="0">
                <a:solidFill>
                  <a:srgbClr val="4D4D4D"/>
                </a:solidFill>
              </a:rPr>
              <a:t>Heavy-equipment operator's hand signals</a:t>
            </a:r>
          </a:p>
          <a:p>
            <a:pPr marL="800100" lvl="1" indent="-342900">
              <a:buFont typeface="+mj-lt"/>
              <a:buAutoNum type="alphaLcPeriod"/>
            </a:pPr>
            <a:r>
              <a:rPr lang="en-US" dirty="0">
                <a:solidFill>
                  <a:srgbClr val="4D4D4D"/>
                </a:solidFill>
              </a:rPr>
              <a:t>Aircraft carrier catapult crew signals</a:t>
            </a:r>
          </a:p>
          <a:p>
            <a:pPr marL="800100" lvl="1" indent="-342900">
              <a:buFont typeface="+mj-lt"/>
              <a:buAutoNum type="alphaLcPeriod"/>
            </a:pPr>
            <a:r>
              <a:rPr lang="en-US" dirty="0">
                <a:solidFill>
                  <a:srgbClr val="4D4D4D"/>
                </a:solidFill>
              </a:rPr>
              <a:t>Cyclist's hand signals</a:t>
            </a:r>
          </a:p>
          <a:p>
            <a:pPr marL="800100" lvl="1" indent="-342900">
              <a:buFont typeface="+mj-lt"/>
              <a:buAutoNum type="alphaLcPeriod"/>
            </a:pPr>
            <a:r>
              <a:rPr lang="en-US" dirty="0">
                <a:solidFill>
                  <a:srgbClr val="4D4D4D"/>
                </a:solidFill>
              </a:rPr>
              <a:t>An activity selected by you and your counselor</a:t>
            </a:r>
          </a:p>
        </p:txBody>
      </p:sp>
      <p:pic>
        <p:nvPicPr>
          <p:cNvPr id="5" name="Picture 4"/>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72400" y="582613"/>
            <a:ext cx="952500" cy="971550"/>
          </a:xfrm>
          <a:prstGeom prst="rect">
            <a:avLst/>
          </a:prstGeom>
        </p:spPr>
      </p:pic>
    </p:spTree>
    <p:extLst>
      <p:ext uri="{BB962C8B-B14F-4D97-AF65-F5344CB8AC3E}">
        <p14:creationId xmlns:p14="http://schemas.microsoft.com/office/powerpoint/2010/main" val="892034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smtClean="0"/>
              <a:t>Topographic Map Colors</a:t>
            </a:r>
            <a:endParaRPr lang="en-US" sz="3600" dirty="0"/>
          </a:p>
        </p:txBody>
      </p:sp>
      <p:sp>
        <p:nvSpPr>
          <p:cNvPr id="6" name="Content Placeholder 5"/>
          <p:cNvSpPr>
            <a:spLocks noGrp="1"/>
          </p:cNvSpPr>
          <p:nvPr>
            <p:ph idx="1"/>
          </p:nvPr>
        </p:nvSpPr>
        <p:spPr/>
        <p:txBody>
          <a:bodyPr>
            <a:normAutofit fontScale="92500" lnSpcReduction="20000"/>
          </a:bodyPr>
          <a:lstStyle/>
          <a:p>
            <a:pPr marL="0" indent="0">
              <a:buNone/>
            </a:pPr>
            <a:r>
              <a:rPr lang="en-US" dirty="0"/>
              <a:t>In general these are the major color categories used on USGS topo maps.</a:t>
            </a:r>
          </a:p>
          <a:p>
            <a:r>
              <a:rPr lang="en-US" sz="2600" b="1" dirty="0">
                <a:solidFill>
                  <a:srgbClr val="663300"/>
                </a:solidFill>
              </a:rPr>
              <a:t>Brown lines</a:t>
            </a:r>
            <a:r>
              <a:rPr lang="en-US" sz="2600" dirty="0">
                <a:solidFill>
                  <a:srgbClr val="663300"/>
                </a:solidFill>
              </a:rPr>
              <a:t> </a:t>
            </a:r>
            <a:r>
              <a:rPr lang="en-US" sz="2600" dirty="0"/>
              <a:t>– contours (note that intervals vary)</a:t>
            </a:r>
          </a:p>
          <a:p>
            <a:r>
              <a:rPr lang="en-US" sz="2600" b="1" dirty="0"/>
              <a:t>Black lines</a:t>
            </a:r>
            <a:r>
              <a:rPr lang="en-US" sz="2600" dirty="0"/>
              <a:t> – roads, railroads, trails, and boundaries</a:t>
            </a:r>
          </a:p>
          <a:p>
            <a:r>
              <a:rPr lang="en-US" sz="2600" b="1" dirty="0">
                <a:solidFill>
                  <a:srgbClr val="FF0000"/>
                </a:solidFill>
              </a:rPr>
              <a:t>Red lines</a:t>
            </a:r>
            <a:r>
              <a:rPr lang="en-US" sz="2600" dirty="0">
                <a:solidFill>
                  <a:srgbClr val="FF0000"/>
                </a:solidFill>
              </a:rPr>
              <a:t> </a:t>
            </a:r>
            <a:r>
              <a:rPr lang="en-US" sz="2600" dirty="0"/>
              <a:t>– survey lines (township, range, and section lines)</a:t>
            </a:r>
          </a:p>
          <a:p>
            <a:r>
              <a:rPr lang="en-US" sz="2600" b="1" dirty="0">
                <a:solidFill>
                  <a:srgbClr val="0099FF"/>
                </a:solidFill>
              </a:rPr>
              <a:t>Blue areas</a:t>
            </a:r>
            <a:r>
              <a:rPr lang="en-US" sz="2600" dirty="0">
                <a:solidFill>
                  <a:srgbClr val="0099FF"/>
                </a:solidFill>
              </a:rPr>
              <a:t> </a:t>
            </a:r>
            <a:r>
              <a:rPr lang="en-US" sz="2600" dirty="0"/>
              <a:t>– streams and solid is for larger bodies of water</a:t>
            </a:r>
          </a:p>
          <a:p>
            <a:r>
              <a:rPr lang="en-US" sz="2600" b="1" dirty="0">
                <a:solidFill>
                  <a:srgbClr val="006600"/>
                </a:solidFill>
              </a:rPr>
              <a:t>Green areas</a:t>
            </a:r>
            <a:r>
              <a:rPr lang="en-US" sz="2600" dirty="0">
                <a:solidFill>
                  <a:srgbClr val="006600"/>
                </a:solidFill>
              </a:rPr>
              <a:t> </a:t>
            </a:r>
            <a:r>
              <a:rPr lang="en-US" sz="2600" dirty="0"/>
              <a:t>– vegetation, typically trees or dense foliage</a:t>
            </a:r>
          </a:p>
          <a:p>
            <a:r>
              <a:rPr lang="en-US" sz="2600" b="1" dirty="0">
                <a:solidFill>
                  <a:srgbClr val="FF99FF"/>
                </a:solidFill>
              </a:rPr>
              <a:t>Pink</a:t>
            </a:r>
            <a:r>
              <a:rPr lang="en-US" sz="2600" b="1" dirty="0"/>
              <a:t> or</a:t>
            </a:r>
            <a:r>
              <a:rPr lang="en-US" sz="2600" b="1" dirty="0"/>
              <a:t> </a:t>
            </a:r>
            <a:r>
              <a:rPr lang="en-US" sz="2600" b="1" dirty="0">
                <a:solidFill>
                  <a:schemeClr val="tx2">
                    <a:lumMod val="75000"/>
                  </a:schemeClr>
                </a:solidFill>
              </a:rPr>
              <a:t>light gray </a:t>
            </a:r>
            <a:r>
              <a:rPr lang="en-US" sz="2600" b="1" dirty="0"/>
              <a:t>areas</a:t>
            </a:r>
            <a:r>
              <a:rPr lang="en-US" sz="2600" dirty="0"/>
              <a:t> – cities and dense buildings (“built-up areas”)</a:t>
            </a:r>
          </a:p>
          <a:p>
            <a:r>
              <a:rPr lang="en-US" sz="2600" b="1" dirty="0">
                <a:solidFill>
                  <a:srgbClr val="6600CC"/>
                </a:solidFill>
              </a:rPr>
              <a:t>Purple areas</a:t>
            </a:r>
            <a:r>
              <a:rPr lang="en-US" sz="2600" dirty="0">
                <a:solidFill>
                  <a:srgbClr val="6600CC"/>
                </a:solidFill>
              </a:rPr>
              <a:t> </a:t>
            </a:r>
            <a:r>
              <a:rPr lang="en-US" sz="2600" dirty="0"/>
              <a:t>– used to show what was new on the latest editions of their maps (USGS no longer does this but it is still on some maps)</a:t>
            </a:r>
          </a:p>
          <a:p>
            <a:endParaRPr lang="en-US" dirty="0"/>
          </a:p>
        </p:txBody>
      </p:sp>
    </p:spTree>
    <p:extLst>
      <p:ext uri="{BB962C8B-B14F-4D97-AF65-F5344CB8AC3E}">
        <p14:creationId xmlns:p14="http://schemas.microsoft.com/office/powerpoint/2010/main" val="2591801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3962401" cy="2087562"/>
          </a:xfrm>
        </p:spPr>
        <p:txBody>
          <a:bodyPr>
            <a:normAutofit/>
          </a:bodyPr>
          <a:lstStyle/>
          <a:p>
            <a:pPr algn="l"/>
            <a:r>
              <a:rPr lang="en-US" sz="3600" dirty="0" smtClean="0"/>
              <a:t>Topographic Map Symbols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52400"/>
            <a:ext cx="4191000" cy="6568518"/>
          </a:xfrm>
        </p:spPr>
      </p:pic>
    </p:spTree>
    <p:extLst>
      <p:ext uri="{BB962C8B-B14F-4D97-AF65-F5344CB8AC3E}">
        <p14:creationId xmlns:p14="http://schemas.microsoft.com/office/powerpoint/2010/main" val="3588084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3962401" cy="2087562"/>
          </a:xfrm>
        </p:spPr>
        <p:txBody>
          <a:bodyPr>
            <a:normAutofit/>
          </a:bodyPr>
          <a:lstStyle/>
          <a:p>
            <a:pPr algn="l"/>
            <a:r>
              <a:rPr lang="en-US" sz="3600" dirty="0" smtClean="0"/>
              <a:t>Topographic Map Symbols</a:t>
            </a:r>
            <a:endParaRPr lang="en-US" sz="3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0798" y="144388"/>
            <a:ext cx="4170802" cy="6561212"/>
          </a:xfrm>
          <a:prstGeom prst="rect">
            <a:avLst/>
          </a:prstGeom>
        </p:spPr>
      </p:pic>
    </p:spTree>
    <p:extLst>
      <p:ext uri="{BB962C8B-B14F-4D97-AF65-F5344CB8AC3E}">
        <p14:creationId xmlns:p14="http://schemas.microsoft.com/office/powerpoint/2010/main" val="820887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3962401" cy="2087562"/>
          </a:xfrm>
        </p:spPr>
        <p:txBody>
          <a:bodyPr>
            <a:normAutofit/>
          </a:bodyPr>
          <a:lstStyle/>
          <a:p>
            <a:pPr algn="l"/>
            <a:r>
              <a:rPr lang="en-US" sz="3600" dirty="0" smtClean="0"/>
              <a:t>Topographic Map Symbols</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599" y="152400"/>
            <a:ext cx="4574727" cy="6553200"/>
          </a:xfrm>
        </p:spPr>
      </p:pic>
    </p:spTree>
    <p:extLst>
      <p:ext uri="{BB962C8B-B14F-4D97-AF65-F5344CB8AC3E}">
        <p14:creationId xmlns:p14="http://schemas.microsoft.com/office/powerpoint/2010/main" val="6305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Text Message Symbols</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a:t>When you're typing with your thumbs, you need to save your effort by communicating with as few letters as possible. Consequently, users created text message symbols as a sort of shorthand to make texting easier and faster. Most symbols make sense and have become a mainstay in texting language</a:t>
            </a:r>
            <a:r>
              <a:rPr lang="en-US" dirty="0" smtClean="0"/>
              <a:t>.</a:t>
            </a:r>
          </a:p>
          <a:p>
            <a:r>
              <a:rPr lang="en-US" dirty="0"/>
              <a:t>Emoticons are pictures or faces made from characters on a cell phone's keypad. You may choose to send emoticons to express your mood or add some humor or personality to a message rather than typing out an entire message.</a:t>
            </a:r>
          </a:p>
        </p:txBody>
      </p:sp>
    </p:spTree>
    <p:extLst>
      <p:ext uri="{BB962C8B-B14F-4D97-AF65-F5344CB8AC3E}">
        <p14:creationId xmlns:p14="http://schemas.microsoft.com/office/powerpoint/2010/main" val="3238989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Texting Abbreviations</a:t>
            </a:r>
            <a:endParaRPr lang="en-US" sz="36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139" b="7401"/>
          <a:stretch/>
        </p:blipFill>
        <p:spPr>
          <a:xfrm>
            <a:off x="1485900" y="1382933"/>
            <a:ext cx="6172200" cy="4871382"/>
          </a:xfrm>
        </p:spPr>
      </p:pic>
    </p:spTree>
    <p:extLst>
      <p:ext uri="{BB962C8B-B14F-4D97-AF65-F5344CB8AC3E}">
        <p14:creationId xmlns:p14="http://schemas.microsoft.com/office/powerpoint/2010/main" val="1119604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Text Emoticons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100" y="1780381"/>
            <a:ext cx="6527800" cy="4165600"/>
          </a:xfrm>
        </p:spPr>
      </p:pic>
    </p:spTree>
    <p:extLst>
      <p:ext uri="{BB962C8B-B14F-4D97-AF65-F5344CB8AC3E}">
        <p14:creationId xmlns:p14="http://schemas.microsoft.com/office/powerpoint/2010/main" val="777447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r>
              <a:rPr lang="en-US" sz="3600" b="1" dirty="0"/>
              <a:t>Requirement </a:t>
            </a:r>
            <a:r>
              <a:rPr lang="en-US" sz="3600" b="1" dirty="0" smtClean="0"/>
              <a:t>10</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Briefly discuss the history of secret code writing (cryptography). Make up your own secret code and write a message of up to 25 words using this code. Share the message with a friend or fellow Scout. Then share the message and code key with your counselor and discuss the effectiveness of your code.</a:t>
            </a:r>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1861654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History of Cryptography</a:t>
            </a:r>
            <a:endParaRPr lang="en-US" sz="3600" dirty="0"/>
          </a:p>
        </p:txBody>
      </p:sp>
      <p:sp>
        <p:nvSpPr>
          <p:cNvPr id="3" name="Content Placeholder 2"/>
          <p:cNvSpPr>
            <a:spLocks noGrp="1"/>
          </p:cNvSpPr>
          <p:nvPr>
            <p:ph idx="1"/>
          </p:nvPr>
        </p:nvSpPr>
        <p:spPr>
          <a:xfrm>
            <a:off x="457200" y="1600201"/>
            <a:ext cx="8229600" cy="2285999"/>
          </a:xfrm>
        </p:spPr>
        <p:txBody>
          <a:bodyPr>
            <a:normAutofit fontScale="70000" lnSpcReduction="20000"/>
          </a:bodyPr>
          <a:lstStyle/>
          <a:p>
            <a:pPr marL="0" indent="0">
              <a:buNone/>
            </a:pPr>
            <a:r>
              <a:rPr lang="en-US" b="1" dirty="0"/>
              <a:t>Hieroglyph − The Oldest Cryptographic Technique</a:t>
            </a:r>
          </a:p>
          <a:p>
            <a:r>
              <a:rPr lang="en-US" dirty="0"/>
              <a:t>The first known evidence of cryptography can be traced to the use of ‘hieroglyph’. Some 4000 years ago, the Egyptians used to communicate by messages written in hieroglyph. This code was the secret known only to the scribes who used to transmit messages on behalf of the kings. One such hieroglyph is shown below.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65" y="3581400"/>
            <a:ext cx="7272670" cy="1828800"/>
          </a:xfrm>
          <a:prstGeom prst="rect">
            <a:avLst/>
          </a:prstGeom>
        </p:spPr>
      </p:pic>
    </p:spTree>
    <p:extLst>
      <p:ext uri="{BB962C8B-B14F-4D97-AF65-F5344CB8AC3E}">
        <p14:creationId xmlns:p14="http://schemas.microsoft.com/office/powerpoint/2010/main" val="2930329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History of Cryptography</a:t>
            </a:r>
          </a:p>
        </p:txBody>
      </p:sp>
      <p:sp>
        <p:nvSpPr>
          <p:cNvPr id="3" name="Content Placeholder 2"/>
          <p:cNvSpPr>
            <a:spLocks noGrp="1"/>
          </p:cNvSpPr>
          <p:nvPr>
            <p:ph idx="1"/>
          </p:nvPr>
        </p:nvSpPr>
        <p:spPr>
          <a:xfrm>
            <a:off x="457200" y="1600200"/>
            <a:ext cx="8229600" cy="3124199"/>
          </a:xfrm>
        </p:spPr>
        <p:txBody>
          <a:bodyPr>
            <a:normAutofit fontScale="70000" lnSpcReduction="20000"/>
          </a:bodyPr>
          <a:lstStyle/>
          <a:p>
            <a:r>
              <a:rPr lang="en-US" dirty="0"/>
              <a:t>Later, the scholars moved on to using simple </a:t>
            </a:r>
            <a:r>
              <a:rPr lang="en-US" dirty="0" smtClean="0"/>
              <a:t>alphabetic </a:t>
            </a:r>
            <a:r>
              <a:rPr lang="en-US" dirty="0"/>
              <a:t>substitution ciphers during 500 to 600 BC. This involved replacing alphabets of message with other alphabets with some secret rule. This rule became a key to retrieve the message back from the garbled message.</a:t>
            </a:r>
          </a:p>
          <a:p>
            <a:r>
              <a:rPr lang="en-US" dirty="0" smtClean="0"/>
              <a:t>An early Roman </a:t>
            </a:r>
            <a:r>
              <a:rPr lang="en-US" dirty="0"/>
              <a:t>method of cryptography, popularly known as the Caesar Shift Cipher, relies on shifting the letters of a message by an agreed number (three was a common choice), the recipient of this message would then shift the letters back by the same number and obtain the original message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5" y="4495800"/>
            <a:ext cx="3333750" cy="1809750"/>
          </a:xfrm>
          <a:prstGeom prst="rect">
            <a:avLst/>
          </a:prstGeom>
        </p:spPr>
      </p:pic>
    </p:spTree>
    <p:extLst>
      <p:ext uri="{BB962C8B-B14F-4D97-AF65-F5344CB8AC3E}">
        <p14:creationId xmlns:p14="http://schemas.microsoft.com/office/powerpoint/2010/main" val="143174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86000" y="533400"/>
            <a:ext cx="4953000" cy="1020763"/>
          </a:xfrm>
        </p:spPr>
        <p:txBody>
          <a:bodyPr>
            <a:normAutofit fontScale="90000"/>
          </a:bodyPr>
          <a:lstStyle/>
          <a:p>
            <a:pPr algn="l"/>
            <a:r>
              <a:rPr lang="en-US" sz="3600" b="1" dirty="0">
                <a:solidFill>
                  <a:srgbClr val="4D4D4D"/>
                </a:solidFill>
              </a:rPr>
              <a:t>Signs, Signals, and Codes Merit Badge Requirements</a:t>
            </a:r>
            <a:endParaRPr lang="en-US" sz="3600" dirty="0">
              <a:solidFill>
                <a:srgbClr val="4D4D4D"/>
              </a:solidFill>
            </a:endParaRPr>
          </a:p>
        </p:txBody>
      </p:sp>
      <p:sp>
        <p:nvSpPr>
          <p:cNvPr id="4" name="TextBox 3"/>
          <p:cNvSpPr txBox="1"/>
          <p:nvPr/>
        </p:nvSpPr>
        <p:spPr>
          <a:xfrm>
            <a:off x="2286000" y="1752600"/>
            <a:ext cx="6629400" cy="4524315"/>
          </a:xfrm>
          <a:prstGeom prst="rect">
            <a:avLst/>
          </a:prstGeom>
          <a:noFill/>
        </p:spPr>
        <p:txBody>
          <a:bodyPr wrap="square" rtlCol="0">
            <a:spAutoFit/>
          </a:bodyPr>
          <a:lstStyle/>
          <a:p>
            <a:pPr marL="342900" indent="-342900">
              <a:buFont typeface="+mj-lt"/>
              <a:buAutoNum type="arabicPeriod" startAt="9"/>
            </a:pPr>
            <a:r>
              <a:rPr lang="en-US" dirty="0">
                <a:solidFill>
                  <a:srgbClr val="4D4D4D"/>
                </a:solidFill>
              </a:rPr>
              <a:t>Share with your counselor 10 examples of symbols used in everyday life. Design your own symbol. Share it with your counselor and explain what it means. Then do the following:</a:t>
            </a:r>
          </a:p>
          <a:p>
            <a:pPr marL="800100" lvl="1" indent="-342900">
              <a:buFont typeface="+mj-lt"/>
              <a:buAutoNum type="alphaLcPeriod"/>
            </a:pPr>
            <a:r>
              <a:rPr lang="en-US" dirty="0">
                <a:solidFill>
                  <a:srgbClr val="4D4D4D"/>
                </a:solidFill>
              </a:rPr>
              <a:t>Show examples of 10 traffic signs and explain their meaning.</a:t>
            </a:r>
          </a:p>
          <a:p>
            <a:pPr marL="800100" lvl="1" indent="-342900">
              <a:buFont typeface="+mj-lt"/>
              <a:buAutoNum type="alphaLcPeriod"/>
            </a:pPr>
            <a:r>
              <a:rPr lang="en-US" dirty="0">
                <a:solidFill>
                  <a:srgbClr val="4D4D4D"/>
                </a:solidFill>
              </a:rPr>
              <a:t>Using a topographical map, explain what a map legend is and discuss its importance. Point out 10 map symbols and explain the meaning of each.</a:t>
            </a:r>
          </a:p>
          <a:p>
            <a:pPr marL="800100" lvl="1" indent="-342900">
              <a:buFont typeface="+mj-lt"/>
              <a:buAutoNum type="alphaLcPeriod"/>
            </a:pPr>
            <a:r>
              <a:rPr lang="en-US" dirty="0">
                <a:solidFill>
                  <a:srgbClr val="4D4D4D"/>
                </a:solidFill>
              </a:rPr>
              <a:t>Discuss text-message symbols and why they are commonly used. Give examples of your favorite 10 text symbols or emoticons. Then see if your counselor or parent can identify the meaning or usage of each symbol.</a:t>
            </a:r>
          </a:p>
          <a:p>
            <a:pPr marL="342900" indent="-342900">
              <a:buFont typeface="+mj-lt"/>
              <a:buAutoNum type="arabicPeriod" startAt="9"/>
            </a:pPr>
            <a:r>
              <a:rPr lang="en-US" dirty="0">
                <a:solidFill>
                  <a:srgbClr val="4D4D4D"/>
                </a:solidFill>
              </a:rPr>
              <a:t>Briefly discuss the history of secret code writing (cryptography). Make up your own secret code and write a message of up to 25 words using this code. Share the message with a friend or fellow Scout. Then share the message and code key with your counselor and discuss the effectiveness of your code.</a:t>
            </a:r>
          </a:p>
        </p:txBody>
      </p:sp>
      <p:pic>
        <p:nvPicPr>
          <p:cNvPr id="5" name="Picture 4"/>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72400" y="582613"/>
            <a:ext cx="952500" cy="971550"/>
          </a:xfrm>
          <a:prstGeom prst="rect">
            <a:avLst/>
          </a:prstGeom>
        </p:spPr>
      </p:pic>
    </p:spTree>
    <p:extLst>
      <p:ext uri="{BB962C8B-B14F-4D97-AF65-F5344CB8AC3E}">
        <p14:creationId xmlns:p14="http://schemas.microsoft.com/office/powerpoint/2010/main" val="32728266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a:t>History of Cryptography</a:t>
            </a:r>
          </a:p>
        </p:txBody>
      </p:sp>
      <p:sp>
        <p:nvSpPr>
          <p:cNvPr id="3" name="Content Placeholder 2"/>
          <p:cNvSpPr>
            <a:spLocks noGrp="1"/>
          </p:cNvSpPr>
          <p:nvPr>
            <p:ph sz="half" idx="1"/>
          </p:nvPr>
        </p:nvSpPr>
        <p:spPr/>
        <p:txBody>
          <a:bodyPr>
            <a:normAutofit fontScale="77500" lnSpcReduction="20000"/>
          </a:bodyPr>
          <a:lstStyle/>
          <a:p>
            <a:r>
              <a:rPr lang="en-US" dirty="0" smtClean="0"/>
              <a:t>The Italian philosopher and architect Leon Batista </a:t>
            </a:r>
            <a:r>
              <a:rPr lang="en-US" dirty="0" err="1" smtClean="0"/>
              <a:t>Alberti</a:t>
            </a:r>
            <a:r>
              <a:rPr lang="en-US" dirty="0" smtClean="0"/>
              <a:t> invented a cipher disk in 1467. </a:t>
            </a:r>
          </a:p>
          <a:p>
            <a:r>
              <a:rPr lang="en-US" dirty="0" smtClean="0"/>
              <a:t>He used two different alphabets arranged in two rings, with the larger ring encircling the smaller one. </a:t>
            </a:r>
          </a:p>
          <a:p>
            <a:r>
              <a:rPr lang="en-US" dirty="0" smtClean="0"/>
              <a:t>Lining up a letter from one ring with a different letter in the other ring created a simple substitution cipher that could be used to encrypt or decrypt a message.</a:t>
            </a:r>
            <a:endParaRPr lang="en-US" dirty="0"/>
          </a:p>
        </p:txBody>
      </p:sp>
      <p:pic>
        <p:nvPicPr>
          <p:cNvPr id="7" name="Content Placeholder 6"/>
          <p:cNvPicPr>
            <a:picLocks noGrp="1" noChangeAspect="1"/>
          </p:cNvPicPr>
          <p:nvPr>
            <p:ph sz="half" idx="2"/>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1600200"/>
            <a:ext cx="3810000" cy="3810000"/>
          </a:xfrm>
        </p:spPr>
      </p:pic>
    </p:spTree>
    <p:extLst>
      <p:ext uri="{BB962C8B-B14F-4D97-AF65-F5344CB8AC3E}">
        <p14:creationId xmlns:p14="http://schemas.microsoft.com/office/powerpoint/2010/main" val="1826215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History of Cryptography</a:t>
            </a:r>
          </a:p>
        </p:txBody>
      </p:sp>
      <p:sp>
        <p:nvSpPr>
          <p:cNvPr id="3" name="Content Placeholder 2"/>
          <p:cNvSpPr>
            <a:spLocks noGrp="1"/>
          </p:cNvSpPr>
          <p:nvPr>
            <p:ph sz="half" idx="1"/>
          </p:nvPr>
        </p:nvSpPr>
        <p:spPr>
          <a:xfrm>
            <a:off x="457200" y="3962400"/>
            <a:ext cx="8305800" cy="2163763"/>
          </a:xfrm>
        </p:spPr>
        <p:txBody>
          <a:bodyPr>
            <a:normAutofit lnSpcReduction="10000"/>
          </a:bodyPr>
          <a:lstStyle/>
          <a:p>
            <a:r>
              <a:rPr lang="en-US" dirty="0" smtClean="0"/>
              <a:t>In the early 18</a:t>
            </a:r>
            <a:r>
              <a:rPr lang="en-US" baseline="30000" dirty="0" smtClean="0"/>
              <a:t>th</a:t>
            </a:r>
            <a:r>
              <a:rPr lang="en-US" dirty="0" smtClean="0"/>
              <a:t> century, the Freemasons began using a cipher commonly known as the “pigpen cipher” to keep their records and communications private. </a:t>
            </a:r>
          </a:p>
          <a:p>
            <a:r>
              <a:rPr lang="en-US" dirty="0" smtClean="0"/>
              <a:t>The method replaces letters with symbols that are fragments of a grid.</a:t>
            </a:r>
            <a:endParaRPr lang="en-US" dirty="0"/>
          </a:p>
        </p:txBody>
      </p:sp>
      <p:pic>
        <p:nvPicPr>
          <p:cNvPr id="7" name="Content Placeholder 4"/>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6400" y="1219200"/>
            <a:ext cx="5143500" cy="2516536"/>
          </a:xfrm>
        </p:spPr>
      </p:pic>
    </p:spTree>
    <p:extLst>
      <p:ext uri="{BB962C8B-B14F-4D97-AF65-F5344CB8AC3E}">
        <p14:creationId xmlns:p14="http://schemas.microsoft.com/office/powerpoint/2010/main" val="3155342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History of Cryptography</a:t>
            </a:r>
          </a:p>
        </p:txBody>
      </p:sp>
      <p:sp>
        <p:nvSpPr>
          <p:cNvPr id="7" name="Content Placeholder 6"/>
          <p:cNvSpPr>
            <a:spLocks noGrp="1"/>
          </p:cNvSpPr>
          <p:nvPr>
            <p:ph sz="half" idx="1"/>
          </p:nvPr>
        </p:nvSpPr>
        <p:spPr/>
        <p:txBody>
          <a:bodyPr>
            <a:normAutofit fontScale="70000" lnSpcReduction="20000"/>
          </a:bodyPr>
          <a:lstStyle/>
          <a:p>
            <a:r>
              <a:rPr lang="en-US" dirty="0" smtClean="0"/>
              <a:t>Thomas Jefferson invented a cipher wheel in the early 1790’s.</a:t>
            </a:r>
          </a:p>
          <a:p>
            <a:r>
              <a:rPr lang="en-US" dirty="0" smtClean="0"/>
              <a:t>The device had a set of wooden disks, each with the 26 letters of the alphabet arranged around its edge. </a:t>
            </a:r>
            <a:endParaRPr lang="en-US" dirty="0"/>
          </a:p>
          <a:p>
            <a:r>
              <a:rPr lang="en-US" dirty="0" smtClean="0"/>
              <a:t>The order of the letters was random and different on each disk.</a:t>
            </a:r>
          </a:p>
          <a:p>
            <a:r>
              <a:rPr lang="en-US" dirty="0"/>
              <a:t>To use the Wheel Cypher, </a:t>
            </a:r>
            <a:r>
              <a:rPr lang="en-US" dirty="0" smtClean="0"/>
              <a:t>both parties must have one and must </a:t>
            </a:r>
            <a:r>
              <a:rPr lang="en-US" dirty="0"/>
              <a:t>decide beforehand how to orient the wheels so that messages can be sent and decoded. </a:t>
            </a:r>
            <a:endParaRPr lang="en-US" dirty="0" smtClean="0"/>
          </a:p>
          <a:p>
            <a:endParaRPr lang="en-US" dirty="0"/>
          </a:p>
        </p:txBody>
      </p:sp>
      <p:pic>
        <p:nvPicPr>
          <p:cNvPr id="10" name="Content Placeholder 9"/>
          <p:cNvPicPr>
            <a:picLocks noGrp="1" noChangeAspect="1"/>
          </p:cNvPicPr>
          <p:nvPr>
            <p:ph sz="half" idx="2"/>
          </p:nvPr>
        </p:nvPicPr>
        <p:blipFill>
          <a:blip r:embed="rId2"/>
          <a:stretch>
            <a:fillRect/>
          </a:stretch>
        </p:blipFill>
        <p:spPr>
          <a:xfrm>
            <a:off x="4679887" y="1752600"/>
            <a:ext cx="4038600" cy="1861542"/>
          </a:xfrm>
          <a:prstGeom prst="rect">
            <a:avLst/>
          </a:prstGeom>
        </p:spPr>
      </p:pic>
    </p:spTree>
    <p:extLst>
      <p:ext uri="{BB962C8B-B14F-4D97-AF65-F5344CB8AC3E}">
        <p14:creationId xmlns:p14="http://schemas.microsoft.com/office/powerpoint/2010/main" val="99675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History of Cryptography</a:t>
            </a:r>
          </a:p>
        </p:txBody>
      </p:sp>
      <p:sp>
        <p:nvSpPr>
          <p:cNvPr id="3" name="Content Placeholder 2"/>
          <p:cNvSpPr>
            <a:spLocks noGrp="1"/>
          </p:cNvSpPr>
          <p:nvPr>
            <p:ph sz="half" idx="1"/>
          </p:nvPr>
        </p:nvSpPr>
        <p:spPr/>
        <p:txBody>
          <a:bodyPr>
            <a:normAutofit fontScale="77500" lnSpcReduction="20000"/>
          </a:bodyPr>
          <a:lstStyle/>
          <a:p>
            <a:r>
              <a:rPr lang="en-US" dirty="0" smtClean="0"/>
              <a:t>Only </a:t>
            </a:r>
            <a:r>
              <a:rPr lang="en-US" dirty="0"/>
              <a:t>after the 19</a:t>
            </a:r>
            <a:r>
              <a:rPr lang="en-US" baseline="30000" dirty="0"/>
              <a:t>th</a:t>
            </a:r>
            <a:r>
              <a:rPr lang="en-US" dirty="0"/>
              <a:t> century, cryptography evolved </a:t>
            </a:r>
            <a:r>
              <a:rPr lang="en-US" dirty="0" smtClean="0"/>
              <a:t>to </a:t>
            </a:r>
            <a:r>
              <a:rPr lang="en-US" dirty="0"/>
              <a:t>the more sophisticated art and science of information security.</a:t>
            </a:r>
          </a:p>
          <a:p>
            <a:r>
              <a:rPr lang="en-US" dirty="0"/>
              <a:t>In the early 20</a:t>
            </a:r>
            <a:r>
              <a:rPr lang="en-US" baseline="30000" dirty="0"/>
              <a:t>th</a:t>
            </a:r>
            <a:r>
              <a:rPr lang="en-US" dirty="0"/>
              <a:t> century, the invention of mechanical and electromechanical machines, such as the Enigma rotor machine, provided more advanced and efficient means of coding the information.</a:t>
            </a:r>
          </a:p>
          <a:p>
            <a:r>
              <a:rPr lang="en-US" dirty="0"/>
              <a:t>During the period of World War II, both cryptography and cryptanalysis became excessively mathematical.</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61192"/>
            <a:ext cx="4038600" cy="4403978"/>
          </a:xfrm>
        </p:spPr>
      </p:pic>
      <p:sp>
        <p:nvSpPr>
          <p:cNvPr id="6" name="Rectangle 5"/>
          <p:cNvSpPr/>
          <p:nvPr/>
        </p:nvSpPr>
        <p:spPr>
          <a:xfrm>
            <a:off x="5536998" y="6121636"/>
            <a:ext cx="2317686" cy="369332"/>
          </a:xfrm>
          <a:prstGeom prst="rect">
            <a:avLst/>
          </a:prstGeom>
        </p:spPr>
        <p:txBody>
          <a:bodyPr wrap="none">
            <a:spAutoFit/>
          </a:bodyPr>
          <a:lstStyle/>
          <a:p>
            <a:r>
              <a:rPr lang="en-US" dirty="0" smtClean="0"/>
              <a:t>Enigma Rotor Machine</a:t>
            </a:r>
            <a:endParaRPr lang="en-US" dirty="0"/>
          </a:p>
        </p:txBody>
      </p:sp>
    </p:spTree>
    <p:extLst>
      <p:ext uri="{BB962C8B-B14F-4D97-AF65-F5344CB8AC3E}">
        <p14:creationId xmlns:p14="http://schemas.microsoft.com/office/powerpoint/2010/main" val="860322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Creating Your Own Code</a:t>
            </a:r>
            <a:endParaRPr lang="en-US" sz="3600" dirty="0"/>
          </a:p>
        </p:txBody>
      </p:sp>
      <p:sp>
        <p:nvSpPr>
          <p:cNvPr id="3" name="Content Placeholder 2"/>
          <p:cNvSpPr>
            <a:spLocks noGrp="1"/>
          </p:cNvSpPr>
          <p:nvPr>
            <p:ph sz="half" idx="1"/>
          </p:nvPr>
        </p:nvSpPr>
        <p:spPr/>
        <p:txBody>
          <a:bodyPr>
            <a:normAutofit fontScale="70000" lnSpcReduction="20000"/>
          </a:bodyPr>
          <a:lstStyle/>
          <a:p>
            <a:r>
              <a:rPr lang="en-US" dirty="0" smtClean="0"/>
              <a:t>To create your own secret code, you can use any of the methods discussed or do research to find the code system you want to use, or make up your own code.</a:t>
            </a:r>
          </a:p>
          <a:p>
            <a:r>
              <a:rPr lang="en-US" dirty="0" smtClean="0"/>
              <a:t>Whatever type of encryption you use, you must also make a key that gives instructions or shares the secret for deciphering the messages you write in that code.</a:t>
            </a:r>
          </a:p>
          <a:p>
            <a:r>
              <a:rPr lang="en-US" dirty="0" smtClean="0"/>
              <a:t>Give the key to the recipients of your messages so they will know how to convert the coded text back to the original message.</a:t>
            </a:r>
            <a:endParaRPr lang="en-US" dirty="0"/>
          </a:p>
        </p:txBody>
      </p:sp>
      <p:pic>
        <p:nvPicPr>
          <p:cNvPr id="7" name="Content Placeholder 6"/>
          <p:cNvPicPr>
            <a:picLocks noGrp="1" noChangeAspect="1"/>
          </p:cNvPicPr>
          <p:nvPr>
            <p:ph sz="half" idx="2"/>
          </p:nvPr>
        </p:nvPicPr>
        <p:blipFill>
          <a:blip r:embed="rId2"/>
          <a:stretch>
            <a:fillRect/>
          </a:stretch>
        </p:blipFill>
        <p:spPr>
          <a:xfrm>
            <a:off x="4655126" y="1600200"/>
            <a:ext cx="4024748" cy="4525963"/>
          </a:xfrm>
          <a:prstGeom prst="rect">
            <a:avLst/>
          </a:prstGeom>
        </p:spPr>
      </p:pic>
    </p:spTree>
    <p:extLst>
      <p:ext uri="{BB962C8B-B14F-4D97-AF65-F5344CB8AC3E}">
        <p14:creationId xmlns:p14="http://schemas.microsoft.com/office/powerpoint/2010/main" val="59722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549274"/>
            <a:ext cx="6480175" cy="1127125"/>
          </a:xfrm>
        </p:spPr>
        <p:txBody>
          <a:bodyPr>
            <a:normAutofit/>
          </a:bodyPr>
          <a:lstStyle/>
          <a:p>
            <a:pPr eaLnBrk="1" hangingPunct="1"/>
            <a:r>
              <a:rPr lang="en-US" sz="3600" b="1" dirty="0" smtClean="0"/>
              <a:t>Requirement 1</a:t>
            </a:r>
            <a:endParaRPr lang="uk-UA" sz="3600" b="1" dirty="0" smtClean="0"/>
          </a:p>
        </p:txBody>
      </p:sp>
      <p:sp>
        <p:nvSpPr>
          <p:cNvPr id="36867" name="Rectangle 3"/>
          <p:cNvSpPr>
            <a:spLocks noGrp="1" noChangeArrowheads="1"/>
          </p:cNvSpPr>
          <p:nvPr>
            <p:ph type="body" idx="1"/>
          </p:nvPr>
        </p:nvSpPr>
        <p:spPr>
          <a:xfrm>
            <a:off x="323850" y="1989138"/>
            <a:ext cx="8496300" cy="4605337"/>
          </a:xfrm>
        </p:spPr>
        <p:txBody>
          <a:bodyPr>
            <a:normAutofit/>
          </a:bodyPr>
          <a:lstStyle/>
          <a:p>
            <a:pPr marL="0" indent="0">
              <a:buNone/>
            </a:pPr>
            <a:r>
              <a:rPr lang="en-US" sz="1800" dirty="0"/>
              <a:t>Discuss with your counselor the importance of signs, signals, and codes, and why people need these different methods of communication. Briefly discuss the history and development of signs, signals, and codes</a:t>
            </a:r>
            <a:r>
              <a:rPr lang="en-US" sz="1800" dirty="0" smtClean="0"/>
              <a:t>.</a:t>
            </a:r>
            <a:endParaRPr lang="en-US" sz="1800" dirty="0"/>
          </a:p>
        </p:txBody>
      </p:sp>
      <p:pic>
        <p:nvPicPr>
          <p:cNvPr id="4" name="Picture 3"/>
          <p:cNvPicPr>
            <a:picLocks noChangeAspect="1"/>
          </p:cNvPicPr>
          <p:nvPr/>
        </p:nvPicPr>
        <p:blipFill>
          <a:blip r:embed="rId3">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611188" y="627061"/>
            <a:ext cx="952500" cy="971550"/>
          </a:xfrm>
          <a:prstGeom prst="rect">
            <a:avLst/>
          </a:prstGeom>
        </p:spPr>
      </p:pic>
    </p:spTree>
    <p:extLst>
      <p:ext uri="{BB962C8B-B14F-4D97-AF65-F5344CB8AC3E}">
        <p14:creationId xmlns:p14="http://schemas.microsoft.com/office/powerpoint/2010/main" val="327945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t>Importance of Signs, </a:t>
            </a:r>
            <a:br>
              <a:rPr lang="en-US" sz="4000" dirty="0" smtClean="0"/>
            </a:br>
            <a:r>
              <a:rPr lang="en-US" sz="4000" dirty="0" smtClean="0"/>
              <a:t>Signals, and Codes</a:t>
            </a:r>
            <a:endParaRPr lang="en-US" sz="4000" dirty="0"/>
          </a:p>
        </p:txBody>
      </p:sp>
      <p:sp>
        <p:nvSpPr>
          <p:cNvPr id="3" name="Content Placeholder 2"/>
          <p:cNvSpPr>
            <a:spLocks noGrp="1"/>
          </p:cNvSpPr>
          <p:nvPr>
            <p:ph sz="half" idx="1"/>
          </p:nvPr>
        </p:nvSpPr>
        <p:spPr/>
        <p:txBody>
          <a:bodyPr>
            <a:normAutofit/>
          </a:bodyPr>
          <a:lstStyle/>
          <a:p>
            <a:r>
              <a:rPr lang="en-US" sz="1800" dirty="0" smtClean="0"/>
              <a:t>Signs </a:t>
            </a:r>
            <a:r>
              <a:rPr lang="en-US" sz="1800" dirty="0"/>
              <a:t>are any kind of visual graphics created to display information to </a:t>
            </a:r>
            <a:r>
              <a:rPr lang="en-US" sz="1800" dirty="0" smtClean="0"/>
              <a:t>people. </a:t>
            </a:r>
          </a:p>
          <a:p>
            <a:r>
              <a:rPr lang="en-US" sz="1800" dirty="0" smtClean="0"/>
              <a:t>A </a:t>
            </a:r>
            <a:r>
              <a:rPr lang="en-US" sz="1800" dirty="0"/>
              <a:t>signal is something someone does to pass on information. This can be anything from a hand gesture to spoken words</a:t>
            </a:r>
            <a:r>
              <a:rPr lang="en-US" sz="1800" dirty="0" smtClean="0"/>
              <a:t>.</a:t>
            </a:r>
          </a:p>
          <a:p>
            <a:r>
              <a:rPr lang="en-US" sz="1800" dirty="0" smtClean="0"/>
              <a:t>Signs and signals help </a:t>
            </a:r>
            <a:r>
              <a:rPr lang="en-US" sz="1800" dirty="0"/>
              <a:t>people understand that world. </a:t>
            </a:r>
            <a:r>
              <a:rPr lang="en-US" sz="1800" dirty="0" smtClean="0"/>
              <a:t>The </a:t>
            </a:r>
            <a:r>
              <a:rPr lang="en-US" sz="1800" dirty="0"/>
              <a:t>main purpose of </a:t>
            </a:r>
            <a:r>
              <a:rPr lang="en-US" sz="1800" dirty="0" smtClean="0"/>
              <a:t>signs and signals </a:t>
            </a:r>
            <a:r>
              <a:rPr lang="en-US" sz="1800" dirty="0"/>
              <a:t>is to communicate, to convey information designed to assist the receiver with decision-making based on the information provided.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10198" y="1417638"/>
            <a:ext cx="2347119" cy="2347119"/>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805" y="3961605"/>
            <a:ext cx="4003907" cy="1752600"/>
          </a:xfrm>
          <a:prstGeom prst="rect">
            <a:avLst/>
          </a:prstGeom>
        </p:spPr>
      </p:pic>
    </p:spTree>
    <p:extLst>
      <p:ext uri="{BB962C8B-B14F-4D97-AF65-F5344CB8AC3E}">
        <p14:creationId xmlns:p14="http://schemas.microsoft.com/office/powerpoint/2010/main" val="2831212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Importance of Signs, </a:t>
            </a:r>
            <a:br>
              <a:rPr lang="en-US" sz="3600" dirty="0" smtClean="0"/>
            </a:br>
            <a:r>
              <a:rPr lang="en-US" sz="3600" dirty="0" smtClean="0"/>
              <a:t>Signals, and Codes</a:t>
            </a:r>
            <a:endParaRPr lang="en-US" sz="3600" dirty="0"/>
          </a:p>
        </p:txBody>
      </p:sp>
      <p:sp>
        <p:nvSpPr>
          <p:cNvPr id="3" name="Content Placeholder 2"/>
          <p:cNvSpPr>
            <a:spLocks noGrp="1"/>
          </p:cNvSpPr>
          <p:nvPr>
            <p:ph sz="half" idx="1"/>
          </p:nvPr>
        </p:nvSpPr>
        <p:spPr/>
        <p:txBody>
          <a:bodyPr>
            <a:normAutofit/>
          </a:bodyPr>
          <a:lstStyle/>
          <a:p>
            <a:r>
              <a:rPr lang="en-US" sz="1800" dirty="0">
                <a:latin typeface="Arial" charset="0"/>
                <a:cs typeface="Arial" charset="0"/>
              </a:rPr>
              <a:t>A code is a system of symbols, letters, words, or signals that are used instead of ordinary words and numbers to send messages or store information. </a:t>
            </a:r>
            <a:endParaRPr lang="en-US" sz="1800" dirty="0" smtClean="0">
              <a:latin typeface="Arial" charset="0"/>
              <a:cs typeface="Arial" charset="0"/>
            </a:endParaRPr>
          </a:p>
          <a:p>
            <a:pPr eaLnBrk="0" fontAlgn="base" hangingPunct="0">
              <a:spcBef>
                <a:spcPct val="0"/>
              </a:spcBef>
              <a:spcAft>
                <a:spcPct val="0"/>
              </a:spcAft>
            </a:pPr>
            <a:r>
              <a:rPr lang="en-US" sz="1800" dirty="0" smtClean="0">
                <a:latin typeface="Arial" charset="0"/>
                <a:cs typeface="Arial" charset="0"/>
              </a:rPr>
              <a:t>Codes </a:t>
            </a:r>
            <a:r>
              <a:rPr lang="en-US" sz="1800" dirty="0">
                <a:latin typeface="Arial" charset="0"/>
                <a:cs typeface="Arial" charset="0"/>
              </a:rPr>
              <a:t>and ciphers are forms of secret communication. A code replaces words, phrases, or sentences with groups of letters or numbers, while a cipher rearranges letters or uses substitutes to disguise the message. The technology of such secret communication is called cryptology.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5508" y="3657600"/>
            <a:ext cx="2857500" cy="2857500"/>
          </a:xfr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0587" y="1391232"/>
            <a:ext cx="2227342" cy="2227342"/>
          </a:xfrm>
          <a:prstGeom prst="rect">
            <a:avLst/>
          </a:prstGeom>
        </p:spPr>
      </p:pic>
    </p:spTree>
    <p:extLst>
      <p:ext uri="{BB962C8B-B14F-4D97-AF65-F5344CB8AC3E}">
        <p14:creationId xmlns:p14="http://schemas.microsoft.com/office/powerpoint/2010/main" val="4082133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0">
      <a:dk1>
        <a:sysClr val="windowText" lastClr="000000"/>
      </a:dk1>
      <a:lt1>
        <a:sysClr val="window" lastClr="FFFFFF"/>
      </a:lt1>
      <a:dk2>
        <a:srgbClr val="6D787D"/>
      </a:dk2>
      <a:lt2>
        <a:srgbClr val="EEECE1"/>
      </a:lt2>
      <a:accent1>
        <a:srgbClr val="3F3F3F"/>
      </a:accent1>
      <a:accent2>
        <a:srgbClr val="808080"/>
      </a:accent2>
      <a:accent3>
        <a:srgbClr val="949EA2"/>
      </a:accent3>
      <a:accent4>
        <a:srgbClr val="A6AEB1"/>
      </a:accent4>
      <a:accent5>
        <a:srgbClr val="FFFFFF"/>
      </a:accent5>
      <a:accent6>
        <a:srgbClr val="BDC7CB"/>
      </a:accent6>
      <a:hlink>
        <a:srgbClr val="6176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0">
      <a:dk1>
        <a:sysClr val="windowText" lastClr="000000"/>
      </a:dk1>
      <a:lt1>
        <a:sysClr val="window" lastClr="FFFFFF"/>
      </a:lt1>
      <a:dk2>
        <a:srgbClr val="6D787D"/>
      </a:dk2>
      <a:lt2>
        <a:srgbClr val="EEECE1"/>
      </a:lt2>
      <a:accent1>
        <a:srgbClr val="3F3F3F"/>
      </a:accent1>
      <a:accent2>
        <a:srgbClr val="808080"/>
      </a:accent2>
      <a:accent3>
        <a:srgbClr val="949EA2"/>
      </a:accent3>
      <a:accent4>
        <a:srgbClr val="A6AEB1"/>
      </a:accent4>
      <a:accent5>
        <a:srgbClr val="FFFFFF"/>
      </a:accent5>
      <a:accent6>
        <a:srgbClr val="BDC7CB"/>
      </a:accent6>
      <a:hlink>
        <a:srgbClr val="6176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3861</Words>
  <Application>Microsoft Office PowerPoint</Application>
  <PresentationFormat>On-screen Show (4:3)</PresentationFormat>
  <Paragraphs>246</Paragraphs>
  <Slides>64</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64</vt:i4>
      </vt:variant>
    </vt:vector>
  </HeadingPairs>
  <TitlesOfParts>
    <vt:vector size="68" baseType="lpstr">
      <vt:lpstr>Arial</vt:lpstr>
      <vt:lpstr>Calibri</vt:lpstr>
      <vt:lpstr>1_Office Theme</vt:lpstr>
      <vt:lpstr>15_Office Theme</vt:lpstr>
      <vt:lpstr>PowerPoint Presentation</vt:lpstr>
      <vt:lpstr>Signs, Signals, and Codes Merit Badge Requirements</vt:lpstr>
      <vt:lpstr>PowerPoint Presentation</vt:lpstr>
      <vt:lpstr>Signs, Signals, and Codes Merit Badge Requirements</vt:lpstr>
      <vt:lpstr>Signs, Signals, and Codes Merit Badge Requirements</vt:lpstr>
      <vt:lpstr>Signs, Signals, and Codes Merit Badge Requirements</vt:lpstr>
      <vt:lpstr>Requirement 1</vt:lpstr>
      <vt:lpstr>Importance of Signs,  Signals, and Codes</vt:lpstr>
      <vt:lpstr>Importance of Signs,  Signals, and Codes</vt:lpstr>
      <vt:lpstr>Importance of Signs,  Signals, and Codes</vt:lpstr>
      <vt:lpstr>Requirement 2</vt:lpstr>
      <vt:lpstr>Signaling in Emergencies</vt:lpstr>
      <vt:lpstr>International Ground-to-Air Signaling Code</vt:lpstr>
      <vt:lpstr>Other Types of Ground Signals</vt:lpstr>
      <vt:lpstr>The Rule of 3's in Distress Signals</vt:lpstr>
      <vt:lpstr>Requirement 3</vt:lpstr>
      <vt:lpstr>Morse Code</vt:lpstr>
      <vt:lpstr>Morse Code</vt:lpstr>
      <vt:lpstr>American Sign Language (ASL)</vt:lpstr>
      <vt:lpstr>American Sign Language Cheat Sheet</vt:lpstr>
      <vt:lpstr>Requirement 4</vt:lpstr>
      <vt:lpstr>Semaphore</vt:lpstr>
      <vt:lpstr>Semaphore</vt:lpstr>
      <vt:lpstr>PowerPoint Presentation</vt:lpstr>
      <vt:lpstr>Nautical Flags</vt:lpstr>
      <vt:lpstr>Requirement 5</vt:lpstr>
      <vt:lpstr>Braille</vt:lpstr>
      <vt:lpstr>Braille</vt:lpstr>
      <vt:lpstr>Braille</vt:lpstr>
      <vt:lpstr>Requirement 6</vt:lpstr>
      <vt:lpstr>Sound Signals</vt:lpstr>
      <vt:lpstr>Pros and Cons of Sound Signals</vt:lpstr>
      <vt:lpstr>Silent Scout Signals</vt:lpstr>
      <vt:lpstr>Requirement 7</vt:lpstr>
      <vt:lpstr>Trail Markers</vt:lpstr>
      <vt:lpstr>Requirement 8</vt:lpstr>
      <vt:lpstr>Sports Official's Hand Signs/Signals: Football</vt:lpstr>
      <vt:lpstr>Sports Official's Hand Signs/Signals: Basketball</vt:lpstr>
      <vt:lpstr>Sports Official's Hand Signs/Signals: Baseball/Softball</vt:lpstr>
      <vt:lpstr>Sports Official's Hand Signs/Signals: Volleyball</vt:lpstr>
      <vt:lpstr>Heavy-Equipment Operator's Hand Signals</vt:lpstr>
      <vt:lpstr>Aircraft Carrier Catapult Crew Signals</vt:lpstr>
      <vt:lpstr>Cyclist's Hand Signals</vt:lpstr>
      <vt:lpstr>Motorcycle Hand Signals</vt:lpstr>
      <vt:lpstr>Requirement 9</vt:lpstr>
      <vt:lpstr>Everyday Symbols</vt:lpstr>
      <vt:lpstr>5 Cardinal Rules of Symbol Design</vt:lpstr>
      <vt:lpstr>Traffic Signs</vt:lpstr>
      <vt:lpstr>Topographic Map Legend</vt:lpstr>
      <vt:lpstr>Topographic Map Colors</vt:lpstr>
      <vt:lpstr>Topographic Map Symbols</vt:lpstr>
      <vt:lpstr>Topographic Map Symbols</vt:lpstr>
      <vt:lpstr>Topographic Map Symbols</vt:lpstr>
      <vt:lpstr>Text Message Symbols</vt:lpstr>
      <vt:lpstr>Texting Abbreviations</vt:lpstr>
      <vt:lpstr>Text Emoticons</vt:lpstr>
      <vt:lpstr>Requirement 10</vt:lpstr>
      <vt:lpstr>History of Cryptography</vt:lpstr>
      <vt:lpstr>History of Cryptography</vt:lpstr>
      <vt:lpstr>History of Cryptography</vt:lpstr>
      <vt:lpstr>History of Cryptography</vt:lpstr>
      <vt:lpstr>History of Cryptography</vt:lpstr>
      <vt:lpstr>History of Cryptography</vt:lpstr>
      <vt:lpstr>Creating Your Own Code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Terry McKibben</cp:lastModifiedBy>
  <cp:revision>270</cp:revision>
  <dcterms:created xsi:type="dcterms:W3CDTF">2012-04-26T17:06:14Z</dcterms:created>
  <dcterms:modified xsi:type="dcterms:W3CDTF">2020-11-07T04:10:58Z</dcterms:modified>
</cp:coreProperties>
</file>